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4E_F90C8EE.xml" ContentType="application/vnd.ms-powerpoint.comments+xml"/>
  <Override PartName="/ppt/comments/modernComment_14C_3187FC24.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36"/>
  </p:notesMasterIdLst>
  <p:sldIdLst>
    <p:sldId id="290" r:id="rId3"/>
    <p:sldId id="294" r:id="rId4"/>
    <p:sldId id="293" r:id="rId5"/>
    <p:sldId id="304" r:id="rId6"/>
    <p:sldId id="305" r:id="rId7"/>
    <p:sldId id="336" r:id="rId8"/>
    <p:sldId id="320" r:id="rId9"/>
    <p:sldId id="315" r:id="rId10"/>
    <p:sldId id="337" r:id="rId11"/>
    <p:sldId id="342" r:id="rId12"/>
    <p:sldId id="322" r:id="rId13"/>
    <p:sldId id="326" r:id="rId14"/>
    <p:sldId id="338" r:id="rId15"/>
    <p:sldId id="341" r:id="rId16"/>
    <p:sldId id="324" r:id="rId17"/>
    <p:sldId id="350" r:id="rId18"/>
    <p:sldId id="351" r:id="rId19"/>
    <p:sldId id="352" r:id="rId20"/>
    <p:sldId id="339" r:id="rId21"/>
    <p:sldId id="298" r:id="rId22"/>
    <p:sldId id="327" r:id="rId23"/>
    <p:sldId id="340" r:id="rId24"/>
    <p:sldId id="328" r:id="rId25"/>
    <p:sldId id="348" r:id="rId26"/>
    <p:sldId id="331" r:id="rId27"/>
    <p:sldId id="329" r:id="rId28"/>
    <p:sldId id="335" r:id="rId29"/>
    <p:sldId id="334" r:id="rId30"/>
    <p:sldId id="332" r:id="rId31"/>
    <p:sldId id="347" r:id="rId32"/>
    <p:sldId id="330" r:id="rId33"/>
    <p:sldId id="344" r:id="rId34"/>
    <p:sldId id="34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90"/>
            <p14:sldId id="294"/>
            <p14:sldId id="293"/>
            <p14:sldId id="304"/>
            <p14:sldId id="305"/>
            <p14:sldId id="336"/>
            <p14:sldId id="320"/>
            <p14:sldId id="315"/>
            <p14:sldId id="337"/>
            <p14:sldId id="342"/>
            <p14:sldId id="322"/>
            <p14:sldId id="326"/>
            <p14:sldId id="338"/>
            <p14:sldId id="341"/>
            <p14:sldId id="324"/>
            <p14:sldId id="350"/>
            <p14:sldId id="351"/>
            <p14:sldId id="352"/>
            <p14:sldId id="339"/>
            <p14:sldId id="298"/>
            <p14:sldId id="327"/>
            <p14:sldId id="340"/>
            <p14:sldId id="328"/>
            <p14:sldId id="348"/>
            <p14:sldId id="331"/>
            <p14:sldId id="329"/>
            <p14:sldId id="335"/>
            <p14:sldId id="334"/>
            <p14:sldId id="332"/>
            <p14:sldId id="347"/>
            <p14:sldId id="330"/>
            <p14:sldId id="344"/>
            <p14:sldId id="346"/>
          </p14:sldIdLst>
        </p14:section>
        <p14:section name="Content" id="{3864C2D0-062C-4319-A5DB-5D7C06D263F4}">
          <p14:sldIdLst/>
        </p14:section>
        <p14:section name="Backup Slides" id="{D2EA30EA-0BC0-4C37-A8F8-2B41D5EE3350}">
          <p14:sldIdLst/>
        </p14:section>
        <p14:section name="Style Guide" id="{F10F3CE5-E087-40FD-B0AE-505C952C1029}">
          <p14:sldIdLst/>
        </p14:section>
        <p14:section name="Color" id="{A858D5E6-64D0-44B6-B164-CF3066AA9C92}">
          <p14:sldIdLst/>
        </p14:section>
        <p14:section name="Layout Tools" id="{99E384DF-C69A-47D7-8514-CCBFF33F9E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23CA23-CF32-2F4D-D7D0-54A3960BBC02}" name="Peter Mougey" initials="PM" userId="S::pjm20@fsu.edu::c3db4eed-291b-4fc4-8977-1662a6934bea" providerId="AD"/>
  <p188:author id="{1BCA5250-D7EB-33CB-F4D6-E2B435881F31}" name="Nia Britton" initials="NB" userId="S::nib20c@fsu.edu::ec13562d-5466-4f67-9919-1271aee0a2f9" providerId="AD"/>
  <p188:author id="{4BD632C4-6260-A639-F934-923DB8B3FAEA}" name="Kendall Kovacs" initials="KK" userId="S::kak20b@fsu.edu::c99fe895-9794-41c6-b6b9-3cf4657a802e" providerId="AD"/>
  <p188:author id="{BB871BDC-AB65-9E8C-AA0F-097C1353D94C}" name="Mina Brahmbhatt" initials="MB" userId="S::cim20@fsu.edu::3e5530f7-a2bb-4295-8b7b-d23346f0d59c" providerId="AD"/>
  <p188:author id="{7293F8F8-266A-85B2-A311-D06EDAE98702}" name="Ryan Dreibelbis" initials="RD" userId="S::rld21b@fsu.edu::b6496cf5-b768-4c0a-977a-fc7190d4b5a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337C7"/>
    <a:srgbClr val="D921CC"/>
    <a:srgbClr val="DA7D33"/>
    <a:srgbClr val="782F40"/>
    <a:srgbClr val="EE7624"/>
    <a:srgbClr val="782F41"/>
    <a:srgbClr val="EE7623"/>
    <a:srgbClr val="FFFFFF"/>
    <a:srgbClr val="772F3F"/>
    <a:srgbClr val="6828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4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omments/modernComment_14C_3187FC24.xml><?xml version="1.0" encoding="utf-8"?>
<p188:cmLst xmlns:a="http://schemas.openxmlformats.org/drawingml/2006/main" xmlns:r="http://schemas.openxmlformats.org/officeDocument/2006/relationships" xmlns:p188="http://schemas.microsoft.com/office/powerpoint/2018/8/main">
  <p188:cm id="{B2DF8D68-59BA-4C08-9625-D8A9DB85AD8C}" authorId="{7293F8F8-266A-85B2-A311-D06EDAE98702}" created="2024-11-10T17:03:08.244">
    <pc:sldMkLst xmlns:pc="http://schemas.microsoft.com/office/powerpoint/2013/main/command">
      <pc:docMk/>
      <pc:sldMk cId="830995492" sldId="332"/>
    </pc:sldMkLst>
    <p188:txBody>
      <a:bodyPr/>
      <a:lstStyle/>
      <a:p>
        <a:r>
          <a:rPr lang="en-US"/>
          <a:t>I think combining Safety and Planned Experiment might be better, I don’t think it makes sense to talk about safety before mentioning that we met with Andrew on the slide immediately after it.</a:t>
        </a:r>
      </a:p>
    </p188:txBody>
  </p188:cm>
</p188:cmLst>
</file>

<file path=ppt/comments/modernComment_14E_F90C8EE.xml><?xml version="1.0" encoding="utf-8"?>
<p188:cmLst xmlns:a="http://schemas.openxmlformats.org/drawingml/2006/main" xmlns:r="http://schemas.openxmlformats.org/officeDocument/2006/relationships" xmlns:p188="http://schemas.microsoft.com/office/powerpoint/2018/8/main">
  <p188:cm id="{C369E1C7-7481-42E4-841B-2BE31314EEA1}" authorId="{7293F8F8-266A-85B2-A311-D06EDAE98702}" created="2024-11-10T18:47:50.816">
    <pc:sldMkLst xmlns:pc="http://schemas.microsoft.com/office/powerpoint/2013/main/command">
      <pc:docMk/>
      <pc:sldMk cId="261146862" sldId="334"/>
    </pc:sldMkLst>
    <p188:replyLst>
      <p188:reply id="{04CFC3FA-B6CE-334A-BDEB-98E7C80F0778}" authorId="{BB871BDC-AB65-9E8C-AA0F-097C1353D94C}" created="2024-11-12T15:52:09.886">
        <p188:txBody>
          <a:bodyPr/>
          <a:lstStyle/>
          <a:p>
            <a:r>
              <a:rPr lang="en-US"/>
              <a:t>yeah sure</a:t>
            </a:r>
          </a:p>
        </p188:txBody>
      </p188:reply>
      <p188:reply id="{569451FB-C744-5F4E-B99D-5B60ABFDCC59}" authorId="{BB871BDC-AB65-9E8C-AA0F-097C1353D94C}" created="2024-11-12T15:55:58.177">
        <p188:txBody>
          <a:bodyPr/>
          <a:lstStyle/>
          <a:p>
            <a:r>
              <a:rPr lang="en-US"/>
              <a:t>ryan i put both pics, just edit however and if you want both or nah</a:t>
            </a:r>
          </a:p>
        </p188:txBody>
      </p188:reply>
      <p188:reply id="{7BA539D5-D523-4FA7-81ED-EB41966778CC}" authorId="{7293F8F8-266A-85B2-A311-D06EDAE98702}" created="2024-11-12T16:30:40.657">
        <p188:txBody>
          <a:bodyPr/>
          <a:lstStyle/>
          <a:p>
            <a:r>
              <a:rPr lang="en-US"/>
              <a:t>Splendid thank you </a:t>
            </a:r>
          </a:p>
        </p188:txBody>
      </p188:reply>
      <p188:reply id="{0B9B3DF6-8FA5-4A40-9BDD-C308832D014A}" authorId="{7293F8F8-266A-85B2-A311-D06EDAE98702}" created="2024-11-12T16:36:43.478">
        <p188:txBody>
          <a:bodyPr/>
          <a:lstStyle/>
          <a:p>
            <a:r>
              <a:rPr lang="en-US"/>
              <a:t>What room are the ovens in?</a:t>
            </a:r>
          </a:p>
        </p188:txBody>
      </p188:reply>
    </p188:replyLst>
    <p188:txBody>
      <a:bodyPr/>
      <a:lstStyle/>
      <a:p>
        <a:r>
          <a:rPr lang="en-US"/>
          <a:t>Mina I think you mentioned blue ovens we could use at HPMI, can you get a picture of them? I think that would be useful for the presentation</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949F2-45DA-4535-806E-609C1A6332F3}"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B37DD20A-83C0-4691-872D-F0F5C76B4A73}">
      <dgm:prSet custT="1"/>
      <dgm:spPr>
        <a:solidFill>
          <a:srgbClr val="EE7624">
            <a:alpha val="50000"/>
          </a:srgbClr>
        </a:solidFill>
        <a:ln>
          <a:solidFill>
            <a:schemeClr val="tx2"/>
          </a:solidFill>
        </a:ln>
      </dgm:spPr>
      <dgm:t>
        <a:bodyPr/>
        <a:lstStyle/>
        <a:p>
          <a:pPr rtl="0"/>
          <a:r>
            <a:rPr lang="en-US" sz="2500">
              <a:solidFill>
                <a:schemeClr val="tx1"/>
              </a:solidFill>
              <a:latin typeface="+mn-lt"/>
            </a:rPr>
            <a:t>Number of air flow sources and funnels</a:t>
          </a:r>
        </a:p>
      </dgm:t>
    </dgm:pt>
    <dgm:pt modelId="{FAE4E4CF-6F57-44E8-88AE-2398A0C659F3}" type="parTrans" cxnId="{3AA5DCE4-B99E-41F1-A10D-7B0FA96F5B7B}">
      <dgm:prSet/>
      <dgm:spPr/>
      <dgm:t>
        <a:bodyPr/>
        <a:lstStyle/>
        <a:p>
          <a:endParaRPr lang="en-US"/>
        </a:p>
      </dgm:t>
    </dgm:pt>
    <dgm:pt modelId="{F6C518B4-E867-4C16-9237-BE30F7314FEE}" type="sibTrans" cxnId="{3AA5DCE4-B99E-41F1-A10D-7B0FA96F5B7B}">
      <dgm:prSet/>
      <dgm:spPr>
        <a:solidFill>
          <a:schemeClr val="tx2"/>
        </a:solidFill>
        <a:ln>
          <a:solidFill>
            <a:schemeClr val="tx2">
              <a:alpha val="90000"/>
            </a:schemeClr>
          </a:solidFill>
        </a:ln>
      </dgm:spPr>
      <dgm:t>
        <a:bodyPr/>
        <a:lstStyle/>
        <a:p>
          <a:endParaRPr lang="en-US"/>
        </a:p>
      </dgm:t>
    </dgm:pt>
    <dgm:pt modelId="{88816134-D2E7-418B-96CD-820F7196B6F8}">
      <dgm:prSet/>
      <dgm:spPr>
        <a:solidFill>
          <a:srgbClr val="EE7624">
            <a:alpha val="50000"/>
          </a:srgbClr>
        </a:solidFill>
        <a:ln>
          <a:solidFill>
            <a:schemeClr val="tx2"/>
          </a:solidFill>
        </a:ln>
      </dgm:spPr>
      <dgm:t>
        <a:bodyPr/>
        <a:lstStyle/>
        <a:p>
          <a:r>
            <a:rPr lang="en-US">
              <a:solidFill>
                <a:schemeClr val="tx1"/>
              </a:solidFill>
              <a:latin typeface="+mn-lt"/>
              <a:cs typeface="Calibri"/>
            </a:rPr>
            <a:t>Computer</a:t>
          </a:r>
          <a:r>
            <a:rPr lang="en-US">
              <a:solidFill>
                <a:schemeClr val="tx1"/>
              </a:solidFill>
            </a:rPr>
            <a:t> fans vs. Air compressors</a:t>
          </a:r>
        </a:p>
      </dgm:t>
    </dgm:pt>
    <dgm:pt modelId="{8D87F553-DB33-4827-8388-68B5A8E4F228}" type="parTrans" cxnId="{4FD60AF6-63DF-4917-8543-ABC2AC571BBF}">
      <dgm:prSet/>
      <dgm:spPr/>
      <dgm:t>
        <a:bodyPr/>
        <a:lstStyle/>
        <a:p>
          <a:endParaRPr lang="en-US"/>
        </a:p>
      </dgm:t>
    </dgm:pt>
    <dgm:pt modelId="{1902D319-FF31-4C77-93EB-614CC64C7CBC}" type="sibTrans" cxnId="{4FD60AF6-63DF-4917-8543-ABC2AC571BBF}">
      <dgm:prSet/>
      <dgm:spPr>
        <a:solidFill>
          <a:schemeClr val="tx2"/>
        </a:solidFill>
        <a:ln>
          <a:solidFill>
            <a:schemeClr val="tx2">
              <a:alpha val="90000"/>
            </a:schemeClr>
          </a:solidFill>
        </a:ln>
      </dgm:spPr>
      <dgm:t>
        <a:bodyPr/>
        <a:lstStyle/>
        <a:p>
          <a:endParaRPr lang="en-US"/>
        </a:p>
      </dgm:t>
    </dgm:pt>
    <dgm:pt modelId="{8CBC9C11-9164-467E-8818-351F2828C292}">
      <dgm:prSet/>
      <dgm:spPr>
        <a:solidFill>
          <a:srgbClr val="EE7624">
            <a:alpha val="50000"/>
          </a:srgbClr>
        </a:solidFill>
        <a:ln>
          <a:solidFill>
            <a:schemeClr val="tx2"/>
          </a:solidFill>
        </a:ln>
      </dgm:spPr>
      <dgm:t>
        <a:bodyPr/>
        <a:lstStyle/>
        <a:p>
          <a:r>
            <a:rPr lang="en-US">
              <a:solidFill>
                <a:schemeClr val="tx1"/>
              </a:solidFill>
            </a:rPr>
            <a:t>Glove box material and transparency</a:t>
          </a:r>
        </a:p>
      </dgm:t>
    </dgm:pt>
    <dgm:pt modelId="{E77340D5-1B40-49C5-9A40-F91852A7AEC8}" type="parTrans" cxnId="{7B399B05-5436-4CC6-9722-DF2CD5CE17B6}">
      <dgm:prSet/>
      <dgm:spPr/>
      <dgm:t>
        <a:bodyPr/>
        <a:lstStyle/>
        <a:p>
          <a:endParaRPr lang="en-US"/>
        </a:p>
      </dgm:t>
    </dgm:pt>
    <dgm:pt modelId="{5D54EDEB-DD9D-40C8-8DE4-8ABCD3A3717A}" type="sibTrans" cxnId="{7B399B05-5436-4CC6-9722-DF2CD5CE17B6}">
      <dgm:prSet/>
      <dgm:spPr>
        <a:solidFill>
          <a:schemeClr val="tx2"/>
        </a:solidFill>
        <a:ln>
          <a:solidFill>
            <a:schemeClr val="tx2">
              <a:alpha val="90000"/>
            </a:schemeClr>
          </a:solidFill>
        </a:ln>
      </dgm:spPr>
      <dgm:t>
        <a:bodyPr/>
        <a:lstStyle/>
        <a:p>
          <a:endParaRPr lang="en-US"/>
        </a:p>
      </dgm:t>
    </dgm:pt>
    <dgm:pt modelId="{99F4142B-0A4A-4097-85A6-6D3530BD08F6}">
      <dgm:prSet/>
      <dgm:spPr>
        <a:solidFill>
          <a:srgbClr val="EE7624">
            <a:alpha val="50000"/>
          </a:srgbClr>
        </a:solidFill>
        <a:ln>
          <a:solidFill>
            <a:schemeClr val="tx2"/>
          </a:solidFill>
        </a:ln>
      </dgm:spPr>
      <dgm:t>
        <a:bodyPr/>
        <a:lstStyle/>
        <a:p>
          <a:r>
            <a:rPr lang="en-US">
              <a:solidFill>
                <a:schemeClr val="tx1"/>
              </a:solidFill>
            </a:rPr>
            <a:t>Sealant</a:t>
          </a:r>
        </a:p>
      </dgm:t>
    </dgm:pt>
    <dgm:pt modelId="{1F28D642-9BCA-497C-B583-348CE1070D74}" type="parTrans" cxnId="{3122ED74-3D82-4936-AA3A-3D1845D2AD14}">
      <dgm:prSet/>
      <dgm:spPr/>
      <dgm:t>
        <a:bodyPr/>
        <a:lstStyle/>
        <a:p>
          <a:endParaRPr lang="en-US"/>
        </a:p>
      </dgm:t>
    </dgm:pt>
    <dgm:pt modelId="{50609F6A-48C3-4008-AE4A-208BCB4C1B82}" type="sibTrans" cxnId="{3122ED74-3D82-4936-AA3A-3D1845D2AD14}">
      <dgm:prSet/>
      <dgm:spPr/>
      <dgm:t>
        <a:bodyPr/>
        <a:lstStyle/>
        <a:p>
          <a:endParaRPr lang="en-US"/>
        </a:p>
      </dgm:t>
    </dgm:pt>
    <dgm:pt modelId="{3C4FB2B5-335F-4013-A538-7E04ACEDA913}">
      <dgm:prSet phldr="0"/>
      <dgm:spPr>
        <a:solidFill>
          <a:schemeClr val="bg2">
            <a:alpha val="50000"/>
          </a:schemeClr>
        </a:solidFill>
        <a:ln>
          <a:solidFill>
            <a:schemeClr val="tx2"/>
          </a:solidFill>
        </a:ln>
      </dgm:spPr>
      <dgm:t>
        <a:bodyPr/>
        <a:lstStyle/>
        <a:p>
          <a:pPr rtl="0"/>
          <a:r>
            <a:rPr lang="en-US">
              <a:solidFill>
                <a:schemeClr val="tx1"/>
              </a:solidFill>
              <a:latin typeface="Calibri"/>
              <a:cs typeface="Calibri"/>
            </a:rPr>
            <a:t>Angles and positions of air flow sources and funnels</a:t>
          </a:r>
        </a:p>
      </dgm:t>
    </dgm:pt>
    <dgm:pt modelId="{C7F0EA92-74D3-4841-AA23-3026B296B6A9}" type="parTrans" cxnId="{C05A91C3-0B14-4356-87A2-29B90EE884BA}">
      <dgm:prSet/>
      <dgm:spPr/>
      <dgm:t>
        <a:bodyPr/>
        <a:lstStyle/>
        <a:p>
          <a:endParaRPr lang="en-US"/>
        </a:p>
      </dgm:t>
    </dgm:pt>
    <dgm:pt modelId="{669B7274-8448-4308-89F0-E992546D54E9}" type="sibTrans" cxnId="{C05A91C3-0B14-4356-87A2-29B90EE884BA}">
      <dgm:prSet/>
      <dgm:spPr>
        <a:solidFill>
          <a:schemeClr val="tx2"/>
        </a:solidFill>
        <a:ln>
          <a:solidFill>
            <a:schemeClr val="tx2">
              <a:alpha val="90000"/>
            </a:schemeClr>
          </a:solidFill>
        </a:ln>
      </dgm:spPr>
      <dgm:t>
        <a:bodyPr/>
        <a:lstStyle/>
        <a:p>
          <a:endParaRPr lang="en-US"/>
        </a:p>
      </dgm:t>
    </dgm:pt>
    <dgm:pt modelId="{D29CA454-B56F-4D05-9888-4E334947F154}" type="pres">
      <dgm:prSet presAssocID="{EB3949F2-45DA-4535-806E-609C1A6332F3}" presName="outerComposite" presStyleCnt="0">
        <dgm:presLayoutVars>
          <dgm:chMax val="5"/>
          <dgm:dir/>
          <dgm:resizeHandles val="exact"/>
        </dgm:presLayoutVars>
      </dgm:prSet>
      <dgm:spPr/>
    </dgm:pt>
    <dgm:pt modelId="{B5DD45B4-1D28-4AEC-A5D4-6EA69261BFD9}" type="pres">
      <dgm:prSet presAssocID="{EB3949F2-45DA-4535-806E-609C1A6332F3}" presName="dummyMaxCanvas" presStyleCnt="0">
        <dgm:presLayoutVars/>
      </dgm:prSet>
      <dgm:spPr/>
    </dgm:pt>
    <dgm:pt modelId="{58F45A06-47C1-4C20-A9D4-9D269BF544D7}" type="pres">
      <dgm:prSet presAssocID="{EB3949F2-45DA-4535-806E-609C1A6332F3}" presName="FiveNodes_1" presStyleLbl="node1" presStyleIdx="0" presStyleCnt="5">
        <dgm:presLayoutVars>
          <dgm:bulletEnabled val="1"/>
        </dgm:presLayoutVars>
      </dgm:prSet>
      <dgm:spPr/>
    </dgm:pt>
    <dgm:pt modelId="{36819130-85A8-4F86-8352-7AD2B5C217C5}" type="pres">
      <dgm:prSet presAssocID="{EB3949F2-45DA-4535-806E-609C1A6332F3}" presName="FiveNodes_2" presStyleLbl="node1" presStyleIdx="1" presStyleCnt="5">
        <dgm:presLayoutVars>
          <dgm:bulletEnabled val="1"/>
        </dgm:presLayoutVars>
      </dgm:prSet>
      <dgm:spPr/>
    </dgm:pt>
    <dgm:pt modelId="{D5EFB6C3-2AC3-47A8-9C28-E5710F3A9F56}" type="pres">
      <dgm:prSet presAssocID="{EB3949F2-45DA-4535-806E-609C1A6332F3}" presName="FiveNodes_3" presStyleLbl="node1" presStyleIdx="2" presStyleCnt="5">
        <dgm:presLayoutVars>
          <dgm:bulletEnabled val="1"/>
        </dgm:presLayoutVars>
      </dgm:prSet>
      <dgm:spPr/>
    </dgm:pt>
    <dgm:pt modelId="{C00324B3-2B6E-4FB0-8E92-30881E412CFD}" type="pres">
      <dgm:prSet presAssocID="{EB3949F2-45DA-4535-806E-609C1A6332F3}" presName="FiveNodes_4" presStyleLbl="node1" presStyleIdx="3" presStyleCnt="5">
        <dgm:presLayoutVars>
          <dgm:bulletEnabled val="1"/>
        </dgm:presLayoutVars>
      </dgm:prSet>
      <dgm:spPr/>
    </dgm:pt>
    <dgm:pt modelId="{3398F69C-2CDD-4DF2-953F-145BEC2EAB59}" type="pres">
      <dgm:prSet presAssocID="{EB3949F2-45DA-4535-806E-609C1A6332F3}" presName="FiveNodes_5" presStyleLbl="node1" presStyleIdx="4" presStyleCnt="5">
        <dgm:presLayoutVars>
          <dgm:bulletEnabled val="1"/>
        </dgm:presLayoutVars>
      </dgm:prSet>
      <dgm:spPr/>
    </dgm:pt>
    <dgm:pt modelId="{CB1DB8F1-F4BE-4E07-A6E6-C8E26312E269}" type="pres">
      <dgm:prSet presAssocID="{EB3949F2-45DA-4535-806E-609C1A6332F3}" presName="FiveConn_1-2" presStyleLbl="fgAccFollowNode1" presStyleIdx="0" presStyleCnt="4">
        <dgm:presLayoutVars>
          <dgm:bulletEnabled val="1"/>
        </dgm:presLayoutVars>
      </dgm:prSet>
      <dgm:spPr/>
    </dgm:pt>
    <dgm:pt modelId="{6347BEEE-1C46-4D9D-99C3-8F652F04507A}" type="pres">
      <dgm:prSet presAssocID="{EB3949F2-45DA-4535-806E-609C1A6332F3}" presName="FiveConn_2-3" presStyleLbl="fgAccFollowNode1" presStyleIdx="1" presStyleCnt="4">
        <dgm:presLayoutVars>
          <dgm:bulletEnabled val="1"/>
        </dgm:presLayoutVars>
      </dgm:prSet>
      <dgm:spPr/>
    </dgm:pt>
    <dgm:pt modelId="{41195388-E8D7-4624-A184-189C5A1D5D9C}" type="pres">
      <dgm:prSet presAssocID="{EB3949F2-45DA-4535-806E-609C1A6332F3}" presName="FiveConn_3-4" presStyleLbl="fgAccFollowNode1" presStyleIdx="2" presStyleCnt="4">
        <dgm:presLayoutVars>
          <dgm:bulletEnabled val="1"/>
        </dgm:presLayoutVars>
      </dgm:prSet>
      <dgm:spPr/>
    </dgm:pt>
    <dgm:pt modelId="{1E953DF6-B83E-45E6-BC6D-17E9D9557BE4}" type="pres">
      <dgm:prSet presAssocID="{EB3949F2-45DA-4535-806E-609C1A6332F3}" presName="FiveConn_4-5" presStyleLbl="fgAccFollowNode1" presStyleIdx="3" presStyleCnt="4">
        <dgm:presLayoutVars>
          <dgm:bulletEnabled val="1"/>
        </dgm:presLayoutVars>
      </dgm:prSet>
      <dgm:spPr/>
    </dgm:pt>
    <dgm:pt modelId="{52B0740C-0977-4064-8E06-5B4C4ED2B891}" type="pres">
      <dgm:prSet presAssocID="{EB3949F2-45DA-4535-806E-609C1A6332F3}" presName="FiveNodes_1_text" presStyleLbl="node1" presStyleIdx="4" presStyleCnt="5">
        <dgm:presLayoutVars>
          <dgm:bulletEnabled val="1"/>
        </dgm:presLayoutVars>
      </dgm:prSet>
      <dgm:spPr/>
    </dgm:pt>
    <dgm:pt modelId="{0DCFF8D0-EBAD-4F85-8CA5-27FC49A6D46E}" type="pres">
      <dgm:prSet presAssocID="{EB3949F2-45DA-4535-806E-609C1A6332F3}" presName="FiveNodes_2_text" presStyleLbl="node1" presStyleIdx="4" presStyleCnt="5">
        <dgm:presLayoutVars>
          <dgm:bulletEnabled val="1"/>
        </dgm:presLayoutVars>
      </dgm:prSet>
      <dgm:spPr/>
    </dgm:pt>
    <dgm:pt modelId="{A834F391-B04A-49D9-888D-0093D5DD74CA}" type="pres">
      <dgm:prSet presAssocID="{EB3949F2-45DA-4535-806E-609C1A6332F3}" presName="FiveNodes_3_text" presStyleLbl="node1" presStyleIdx="4" presStyleCnt="5">
        <dgm:presLayoutVars>
          <dgm:bulletEnabled val="1"/>
        </dgm:presLayoutVars>
      </dgm:prSet>
      <dgm:spPr/>
    </dgm:pt>
    <dgm:pt modelId="{F056ECF4-DF66-46B1-9630-701757145339}" type="pres">
      <dgm:prSet presAssocID="{EB3949F2-45DA-4535-806E-609C1A6332F3}" presName="FiveNodes_4_text" presStyleLbl="node1" presStyleIdx="4" presStyleCnt="5">
        <dgm:presLayoutVars>
          <dgm:bulletEnabled val="1"/>
        </dgm:presLayoutVars>
      </dgm:prSet>
      <dgm:spPr/>
    </dgm:pt>
    <dgm:pt modelId="{28402717-7D25-440B-9477-3D5C4608D75A}" type="pres">
      <dgm:prSet presAssocID="{EB3949F2-45DA-4535-806E-609C1A6332F3}" presName="FiveNodes_5_text" presStyleLbl="node1" presStyleIdx="4" presStyleCnt="5">
        <dgm:presLayoutVars>
          <dgm:bulletEnabled val="1"/>
        </dgm:presLayoutVars>
      </dgm:prSet>
      <dgm:spPr/>
    </dgm:pt>
  </dgm:ptLst>
  <dgm:cxnLst>
    <dgm:cxn modelId="{7B399B05-5436-4CC6-9722-DF2CD5CE17B6}" srcId="{EB3949F2-45DA-4535-806E-609C1A6332F3}" destId="{8CBC9C11-9164-467E-8818-351F2828C292}" srcOrd="3" destOrd="0" parTransId="{E77340D5-1B40-49C5-9A40-F91852A7AEC8}" sibTransId="{5D54EDEB-DD9D-40C8-8DE4-8ABCD3A3717A}"/>
    <dgm:cxn modelId="{8AF87C0A-C0B6-42DC-8AF8-28DBB1C17A9E}" type="presOf" srcId="{3C4FB2B5-335F-4013-A538-7E04ACEDA913}" destId="{36819130-85A8-4F86-8352-7AD2B5C217C5}" srcOrd="0" destOrd="0" presId="urn:microsoft.com/office/officeart/2005/8/layout/vProcess5"/>
    <dgm:cxn modelId="{C0E88E0B-EAE6-407C-A5C3-5176968AA631}" type="presOf" srcId="{99F4142B-0A4A-4097-85A6-6D3530BD08F6}" destId="{28402717-7D25-440B-9477-3D5C4608D75A}" srcOrd="1" destOrd="0" presId="urn:microsoft.com/office/officeart/2005/8/layout/vProcess5"/>
    <dgm:cxn modelId="{B8CE3135-2485-4110-8CC9-C6E398A04043}" type="presOf" srcId="{8CBC9C11-9164-467E-8818-351F2828C292}" destId="{F056ECF4-DF66-46B1-9630-701757145339}" srcOrd="1" destOrd="0" presId="urn:microsoft.com/office/officeart/2005/8/layout/vProcess5"/>
    <dgm:cxn modelId="{7AE4AF37-6951-4922-AC8A-8021259B0115}" type="presOf" srcId="{B37DD20A-83C0-4691-872D-F0F5C76B4A73}" destId="{52B0740C-0977-4064-8E06-5B4C4ED2B891}" srcOrd="1" destOrd="0" presId="urn:microsoft.com/office/officeart/2005/8/layout/vProcess5"/>
    <dgm:cxn modelId="{4A74155C-38F1-45FD-8261-17C0B51502F5}" type="presOf" srcId="{88816134-D2E7-418B-96CD-820F7196B6F8}" destId="{A834F391-B04A-49D9-888D-0093D5DD74CA}" srcOrd="1" destOrd="0" presId="urn:microsoft.com/office/officeart/2005/8/layout/vProcess5"/>
    <dgm:cxn modelId="{DCA21862-D0FE-4EF3-B4D2-29810E2D5E16}" type="presOf" srcId="{8CBC9C11-9164-467E-8818-351F2828C292}" destId="{C00324B3-2B6E-4FB0-8E92-30881E412CFD}" srcOrd="0" destOrd="0" presId="urn:microsoft.com/office/officeart/2005/8/layout/vProcess5"/>
    <dgm:cxn modelId="{02F55345-2C91-428A-99EB-3E2A5CB32454}" type="presOf" srcId="{99F4142B-0A4A-4097-85A6-6D3530BD08F6}" destId="{3398F69C-2CDD-4DF2-953F-145BEC2EAB59}" srcOrd="0" destOrd="0" presId="urn:microsoft.com/office/officeart/2005/8/layout/vProcess5"/>
    <dgm:cxn modelId="{A3363A48-B9B1-4FF6-A89D-A41BCA5C215A}" type="presOf" srcId="{B37DD20A-83C0-4691-872D-F0F5C76B4A73}" destId="{58F45A06-47C1-4C20-A9D4-9D269BF544D7}" srcOrd="0" destOrd="0" presId="urn:microsoft.com/office/officeart/2005/8/layout/vProcess5"/>
    <dgm:cxn modelId="{C20CF371-EA1F-4D2C-B1F5-2FBACDAB5FB0}" type="presOf" srcId="{1902D319-FF31-4C77-93EB-614CC64C7CBC}" destId="{41195388-E8D7-4624-A184-189C5A1D5D9C}" srcOrd="0" destOrd="0" presId="urn:microsoft.com/office/officeart/2005/8/layout/vProcess5"/>
    <dgm:cxn modelId="{3122ED74-3D82-4936-AA3A-3D1845D2AD14}" srcId="{EB3949F2-45DA-4535-806E-609C1A6332F3}" destId="{99F4142B-0A4A-4097-85A6-6D3530BD08F6}" srcOrd="4" destOrd="0" parTransId="{1F28D642-9BCA-497C-B583-348CE1070D74}" sibTransId="{50609F6A-48C3-4008-AE4A-208BCB4C1B82}"/>
    <dgm:cxn modelId="{20A9F47D-A1F6-4976-A893-4E2F5EC48BED}" type="presOf" srcId="{88816134-D2E7-418B-96CD-820F7196B6F8}" destId="{D5EFB6C3-2AC3-47A8-9C28-E5710F3A9F56}" srcOrd="0" destOrd="0" presId="urn:microsoft.com/office/officeart/2005/8/layout/vProcess5"/>
    <dgm:cxn modelId="{C05A91C3-0B14-4356-87A2-29B90EE884BA}" srcId="{EB3949F2-45DA-4535-806E-609C1A6332F3}" destId="{3C4FB2B5-335F-4013-A538-7E04ACEDA913}" srcOrd="1" destOrd="0" parTransId="{C7F0EA92-74D3-4841-AA23-3026B296B6A9}" sibTransId="{669B7274-8448-4308-89F0-E992546D54E9}"/>
    <dgm:cxn modelId="{FBA845D9-8EB1-4138-AB1F-F2BF01C751AE}" type="presOf" srcId="{5D54EDEB-DD9D-40C8-8DE4-8ABCD3A3717A}" destId="{1E953DF6-B83E-45E6-BC6D-17E9D9557BE4}" srcOrd="0" destOrd="0" presId="urn:microsoft.com/office/officeart/2005/8/layout/vProcess5"/>
    <dgm:cxn modelId="{38BFF1E0-3F96-4CE2-9172-292CCA22AD86}" type="presOf" srcId="{3C4FB2B5-335F-4013-A538-7E04ACEDA913}" destId="{0DCFF8D0-EBAD-4F85-8CA5-27FC49A6D46E}" srcOrd="1" destOrd="0" presId="urn:microsoft.com/office/officeart/2005/8/layout/vProcess5"/>
    <dgm:cxn modelId="{25BDE0E2-E7E1-411F-820C-00490E59415D}" type="presOf" srcId="{669B7274-8448-4308-89F0-E992546D54E9}" destId="{6347BEEE-1C46-4D9D-99C3-8F652F04507A}" srcOrd="0" destOrd="0" presId="urn:microsoft.com/office/officeart/2005/8/layout/vProcess5"/>
    <dgm:cxn modelId="{3AA5DCE4-B99E-41F1-A10D-7B0FA96F5B7B}" srcId="{EB3949F2-45DA-4535-806E-609C1A6332F3}" destId="{B37DD20A-83C0-4691-872D-F0F5C76B4A73}" srcOrd="0" destOrd="0" parTransId="{FAE4E4CF-6F57-44E8-88AE-2398A0C659F3}" sibTransId="{F6C518B4-E867-4C16-9237-BE30F7314FEE}"/>
    <dgm:cxn modelId="{D4CEEBE4-E970-4B79-BEDF-A7FEF8D2F103}" type="presOf" srcId="{EB3949F2-45DA-4535-806E-609C1A6332F3}" destId="{D29CA454-B56F-4D05-9888-4E334947F154}" srcOrd="0" destOrd="0" presId="urn:microsoft.com/office/officeart/2005/8/layout/vProcess5"/>
    <dgm:cxn modelId="{4FD60AF6-63DF-4917-8543-ABC2AC571BBF}" srcId="{EB3949F2-45DA-4535-806E-609C1A6332F3}" destId="{88816134-D2E7-418B-96CD-820F7196B6F8}" srcOrd="2" destOrd="0" parTransId="{8D87F553-DB33-4827-8388-68B5A8E4F228}" sibTransId="{1902D319-FF31-4C77-93EB-614CC64C7CBC}"/>
    <dgm:cxn modelId="{F46B4EFA-4D7A-461B-8D49-57A77C7E4807}" type="presOf" srcId="{F6C518B4-E867-4C16-9237-BE30F7314FEE}" destId="{CB1DB8F1-F4BE-4E07-A6E6-C8E26312E269}" srcOrd="0" destOrd="0" presId="urn:microsoft.com/office/officeart/2005/8/layout/vProcess5"/>
    <dgm:cxn modelId="{107B974E-5971-44C5-A5F3-910F8687488A}" type="presParOf" srcId="{D29CA454-B56F-4D05-9888-4E334947F154}" destId="{B5DD45B4-1D28-4AEC-A5D4-6EA69261BFD9}" srcOrd="0" destOrd="0" presId="urn:microsoft.com/office/officeart/2005/8/layout/vProcess5"/>
    <dgm:cxn modelId="{F4F87916-DCC0-458A-A1B3-4180CDC53F94}" type="presParOf" srcId="{D29CA454-B56F-4D05-9888-4E334947F154}" destId="{58F45A06-47C1-4C20-A9D4-9D269BF544D7}" srcOrd="1" destOrd="0" presId="urn:microsoft.com/office/officeart/2005/8/layout/vProcess5"/>
    <dgm:cxn modelId="{C708F689-D5C3-4BBA-959A-47742E64C4DD}" type="presParOf" srcId="{D29CA454-B56F-4D05-9888-4E334947F154}" destId="{36819130-85A8-4F86-8352-7AD2B5C217C5}" srcOrd="2" destOrd="0" presId="urn:microsoft.com/office/officeart/2005/8/layout/vProcess5"/>
    <dgm:cxn modelId="{B2BD3A1F-4760-4E71-A2BE-484BD565AF0D}" type="presParOf" srcId="{D29CA454-B56F-4D05-9888-4E334947F154}" destId="{D5EFB6C3-2AC3-47A8-9C28-E5710F3A9F56}" srcOrd="3" destOrd="0" presId="urn:microsoft.com/office/officeart/2005/8/layout/vProcess5"/>
    <dgm:cxn modelId="{BD782B1C-59E5-4A5E-A1B7-4FD36184D918}" type="presParOf" srcId="{D29CA454-B56F-4D05-9888-4E334947F154}" destId="{C00324B3-2B6E-4FB0-8E92-30881E412CFD}" srcOrd="4" destOrd="0" presId="urn:microsoft.com/office/officeart/2005/8/layout/vProcess5"/>
    <dgm:cxn modelId="{5881EEA2-42B1-4829-955E-A70E2ABF1CB6}" type="presParOf" srcId="{D29CA454-B56F-4D05-9888-4E334947F154}" destId="{3398F69C-2CDD-4DF2-953F-145BEC2EAB59}" srcOrd="5" destOrd="0" presId="urn:microsoft.com/office/officeart/2005/8/layout/vProcess5"/>
    <dgm:cxn modelId="{DA975786-4A3C-4D79-BC13-5B2A4DAF9F8D}" type="presParOf" srcId="{D29CA454-B56F-4D05-9888-4E334947F154}" destId="{CB1DB8F1-F4BE-4E07-A6E6-C8E26312E269}" srcOrd="6" destOrd="0" presId="urn:microsoft.com/office/officeart/2005/8/layout/vProcess5"/>
    <dgm:cxn modelId="{4CF1333E-EB8B-46D9-99DC-50FE0ACFAB4B}" type="presParOf" srcId="{D29CA454-B56F-4D05-9888-4E334947F154}" destId="{6347BEEE-1C46-4D9D-99C3-8F652F04507A}" srcOrd="7" destOrd="0" presId="urn:microsoft.com/office/officeart/2005/8/layout/vProcess5"/>
    <dgm:cxn modelId="{B99992AE-1E27-46E1-83D6-0A8969FC9444}" type="presParOf" srcId="{D29CA454-B56F-4D05-9888-4E334947F154}" destId="{41195388-E8D7-4624-A184-189C5A1D5D9C}" srcOrd="8" destOrd="0" presId="urn:microsoft.com/office/officeart/2005/8/layout/vProcess5"/>
    <dgm:cxn modelId="{72989823-7F73-4F82-85E4-A9A9A103DDF7}" type="presParOf" srcId="{D29CA454-B56F-4D05-9888-4E334947F154}" destId="{1E953DF6-B83E-45E6-BC6D-17E9D9557BE4}" srcOrd="9" destOrd="0" presId="urn:microsoft.com/office/officeart/2005/8/layout/vProcess5"/>
    <dgm:cxn modelId="{9B305A42-3F10-4ED9-9023-679C9DD79200}" type="presParOf" srcId="{D29CA454-B56F-4D05-9888-4E334947F154}" destId="{52B0740C-0977-4064-8E06-5B4C4ED2B891}" srcOrd="10" destOrd="0" presId="urn:microsoft.com/office/officeart/2005/8/layout/vProcess5"/>
    <dgm:cxn modelId="{60E9FDE0-7AD8-4772-A609-17007DB3C913}" type="presParOf" srcId="{D29CA454-B56F-4D05-9888-4E334947F154}" destId="{0DCFF8D0-EBAD-4F85-8CA5-27FC49A6D46E}" srcOrd="11" destOrd="0" presId="urn:microsoft.com/office/officeart/2005/8/layout/vProcess5"/>
    <dgm:cxn modelId="{E27A50B2-87F9-47B7-8151-687462DCD38E}" type="presParOf" srcId="{D29CA454-B56F-4D05-9888-4E334947F154}" destId="{A834F391-B04A-49D9-888D-0093D5DD74CA}" srcOrd="12" destOrd="0" presId="urn:microsoft.com/office/officeart/2005/8/layout/vProcess5"/>
    <dgm:cxn modelId="{B488D793-A9F4-479D-87E8-3978B5B7169B}" type="presParOf" srcId="{D29CA454-B56F-4D05-9888-4E334947F154}" destId="{F056ECF4-DF66-46B1-9630-701757145339}" srcOrd="13" destOrd="0" presId="urn:microsoft.com/office/officeart/2005/8/layout/vProcess5"/>
    <dgm:cxn modelId="{89977BA2-4951-4CA9-AD2E-22736D9CCF31}" type="presParOf" srcId="{D29CA454-B56F-4D05-9888-4E334947F154}" destId="{28402717-7D25-440B-9477-3D5C4608D75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45A06-47C1-4C20-A9D4-9D269BF544D7}">
      <dsp:nvSpPr>
        <dsp:cNvPr id="0" name=""/>
        <dsp:cNvSpPr/>
      </dsp:nvSpPr>
      <dsp:spPr>
        <a:xfrm>
          <a:off x="0" y="0"/>
          <a:ext cx="7510272" cy="782383"/>
        </a:xfrm>
        <a:prstGeom prst="roundRect">
          <a:avLst>
            <a:gd name="adj" fmla="val 10000"/>
          </a:avLst>
        </a:prstGeom>
        <a:solidFill>
          <a:srgbClr val="EE7624">
            <a:alpha val="50000"/>
          </a:srgbClr>
        </a:solidFill>
        <a:ln>
          <a:solidFill>
            <a:schemeClr val="tx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solidFill>
                <a:schemeClr val="tx1"/>
              </a:solidFill>
              <a:latin typeface="+mn-lt"/>
            </a:rPr>
            <a:t>Number of air flow sources and funnels</a:t>
          </a:r>
        </a:p>
      </dsp:txBody>
      <dsp:txXfrm>
        <a:off x="22915" y="22915"/>
        <a:ext cx="6574480" cy="736553"/>
      </dsp:txXfrm>
    </dsp:sp>
    <dsp:sp modelId="{36819130-85A8-4F86-8352-7AD2B5C217C5}">
      <dsp:nvSpPr>
        <dsp:cNvPr id="0" name=""/>
        <dsp:cNvSpPr/>
      </dsp:nvSpPr>
      <dsp:spPr>
        <a:xfrm>
          <a:off x="560832" y="891047"/>
          <a:ext cx="7510272" cy="782383"/>
        </a:xfrm>
        <a:prstGeom prst="roundRect">
          <a:avLst>
            <a:gd name="adj" fmla="val 10000"/>
          </a:avLst>
        </a:prstGeom>
        <a:solidFill>
          <a:schemeClr val="bg2">
            <a:alpha val="50000"/>
          </a:schemeClr>
        </a:solidFill>
        <a:ln>
          <a:solidFill>
            <a:schemeClr val="tx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solidFill>
                <a:schemeClr val="tx1"/>
              </a:solidFill>
              <a:latin typeface="Calibri"/>
              <a:cs typeface="Calibri"/>
            </a:rPr>
            <a:t>Angles and positions of air flow sources and funnels</a:t>
          </a:r>
        </a:p>
      </dsp:txBody>
      <dsp:txXfrm>
        <a:off x="583747" y="913962"/>
        <a:ext cx="6395060" cy="736553"/>
      </dsp:txXfrm>
    </dsp:sp>
    <dsp:sp modelId="{D5EFB6C3-2AC3-47A8-9C28-E5710F3A9F56}">
      <dsp:nvSpPr>
        <dsp:cNvPr id="0" name=""/>
        <dsp:cNvSpPr/>
      </dsp:nvSpPr>
      <dsp:spPr>
        <a:xfrm>
          <a:off x="1121663" y="1782095"/>
          <a:ext cx="7510272" cy="782383"/>
        </a:xfrm>
        <a:prstGeom prst="roundRect">
          <a:avLst>
            <a:gd name="adj" fmla="val 10000"/>
          </a:avLst>
        </a:prstGeom>
        <a:solidFill>
          <a:srgbClr val="EE7624">
            <a:alpha val="50000"/>
          </a:srgbClr>
        </a:solidFill>
        <a:ln>
          <a:solidFill>
            <a:schemeClr val="tx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latin typeface="+mn-lt"/>
              <a:cs typeface="Calibri"/>
            </a:rPr>
            <a:t>Computer</a:t>
          </a:r>
          <a:r>
            <a:rPr lang="en-US" sz="2300" kern="1200">
              <a:solidFill>
                <a:schemeClr val="tx1"/>
              </a:solidFill>
            </a:rPr>
            <a:t> fans vs. Air compressors</a:t>
          </a:r>
        </a:p>
      </dsp:txBody>
      <dsp:txXfrm>
        <a:off x="1144578" y="1805010"/>
        <a:ext cx="6395060" cy="736553"/>
      </dsp:txXfrm>
    </dsp:sp>
    <dsp:sp modelId="{C00324B3-2B6E-4FB0-8E92-30881E412CFD}">
      <dsp:nvSpPr>
        <dsp:cNvPr id="0" name=""/>
        <dsp:cNvSpPr/>
      </dsp:nvSpPr>
      <dsp:spPr>
        <a:xfrm>
          <a:off x="1682495" y="2673143"/>
          <a:ext cx="7510272" cy="782383"/>
        </a:xfrm>
        <a:prstGeom prst="roundRect">
          <a:avLst>
            <a:gd name="adj" fmla="val 10000"/>
          </a:avLst>
        </a:prstGeom>
        <a:solidFill>
          <a:srgbClr val="EE7624">
            <a:alpha val="50000"/>
          </a:srgbClr>
        </a:solidFill>
        <a:ln>
          <a:solidFill>
            <a:schemeClr val="tx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Glove box material and transparency</a:t>
          </a:r>
        </a:p>
      </dsp:txBody>
      <dsp:txXfrm>
        <a:off x="1705410" y="2696058"/>
        <a:ext cx="6395060" cy="736553"/>
      </dsp:txXfrm>
    </dsp:sp>
    <dsp:sp modelId="{3398F69C-2CDD-4DF2-953F-145BEC2EAB59}">
      <dsp:nvSpPr>
        <dsp:cNvPr id="0" name=""/>
        <dsp:cNvSpPr/>
      </dsp:nvSpPr>
      <dsp:spPr>
        <a:xfrm>
          <a:off x="2243327" y="3564191"/>
          <a:ext cx="7510272" cy="782383"/>
        </a:xfrm>
        <a:prstGeom prst="roundRect">
          <a:avLst>
            <a:gd name="adj" fmla="val 10000"/>
          </a:avLst>
        </a:prstGeom>
        <a:solidFill>
          <a:srgbClr val="EE7624">
            <a:alpha val="50000"/>
          </a:srgbClr>
        </a:solidFill>
        <a:ln>
          <a:solidFill>
            <a:schemeClr val="tx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tx1"/>
              </a:solidFill>
            </a:rPr>
            <a:t>Sealant</a:t>
          </a:r>
        </a:p>
      </dsp:txBody>
      <dsp:txXfrm>
        <a:off x="2266242" y="3587106"/>
        <a:ext cx="6395060" cy="736553"/>
      </dsp:txXfrm>
    </dsp:sp>
    <dsp:sp modelId="{CB1DB8F1-F4BE-4E07-A6E6-C8E26312E269}">
      <dsp:nvSpPr>
        <dsp:cNvPr id="0" name=""/>
        <dsp:cNvSpPr/>
      </dsp:nvSpPr>
      <dsp:spPr>
        <a:xfrm>
          <a:off x="7001722" y="571574"/>
          <a:ext cx="508549" cy="508549"/>
        </a:xfrm>
        <a:prstGeom prst="downArrow">
          <a:avLst>
            <a:gd name="adj1" fmla="val 55000"/>
            <a:gd name="adj2" fmla="val 45000"/>
          </a:avLst>
        </a:prstGeom>
        <a:solidFill>
          <a:schemeClr val="tx2"/>
        </a:solidFill>
        <a:ln w="6350" cap="flat" cmpd="sng" algn="ctr">
          <a:solidFill>
            <a:schemeClr val="tx2">
              <a:alpha val="9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116146" y="571574"/>
        <a:ext cx="279701" cy="382683"/>
      </dsp:txXfrm>
    </dsp:sp>
    <dsp:sp modelId="{6347BEEE-1C46-4D9D-99C3-8F652F04507A}">
      <dsp:nvSpPr>
        <dsp:cNvPr id="0" name=""/>
        <dsp:cNvSpPr/>
      </dsp:nvSpPr>
      <dsp:spPr>
        <a:xfrm>
          <a:off x="7562554" y="1462622"/>
          <a:ext cx="508549" cy="508549"/>
        </a:xfrm>
        <a:prstGeom prst="downArrow">
          <a:avLst>
            <a:gd name="adj1" fmla="val 55000"/>
            <a:gd name="adj2" fmla="val 45000"/>
          </a:avLst>
        </a:prstGeom>
        <a:solidFill>
          <a:schemeClr val="tx2"/>
        </a:solidFill>
        <a:ln w="6350" cap="flat" cmpd="sng" algn="ctr">
          <a:solidFill>
            <a:schemeClr val="tx2">
              <a:alpha val="9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676978" y="1462622"/>
        <a:ext cx="279701" cy="382683"/>
      </dsp:txXfrm>
    </dsp:sp>
    <dsp:sp modelId="{41195388-E8D7-4624-A184-189C5A1D5D9C}">
      <dsp:nvSpPr>
        <dsp:cNvPr id="0" name=""/>
        <dsp:cNvSpPr/>
      </dsp:nvSpPr>
      <dsp:spPr>
        <a:xfrm>
          <a:off x="8123386" y="2340630"/>
          <a:ext cx="508549" cy="508549"/>
        </a:xfrm>
        <a:prstGeom prst="downArrow">
          <a:avLst>
            <a:gd name="adj1" fmla="val 55000"/>
            <a:gd name="adj2" fmla="val 45000"/>
          </a:avLst>
        </a:prstGeom>
        <a:solidFill>
          <a:schemeClr val="tx2"/>
        </a:solidFill>
        <a:ln w="6350" cap="flat" cmpd="sng" algn="ctr">
          <a:solidFill>
            <a:schemeClr val="tx2">
              <a:alpha val="9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237810" y="2340630"/>
        <a:ext cx="279701" cy="382683"/>
      </dsp:txXfrm>
    </dsp:sp>
    <dsp:sp modelId="{1E953DF6-B83E-45E6-BC6D-17E9D9557BE4}">
      <dsp:nvSpPr>
        <dsp:cNvPr id="0" name=""/>
        <dsp:cNvSpPr/>
      </dsp:nvSpPr>
      <dsp:spPr>
        <a:xfrm>
          <a:off x="8684218" y="3240371"/>
          <a:ext cx="508549" cy="508549"/>
        </a:xfrm>
        <a:prstGeom prst="downArrow">
          <a:avLst>
            <a:gd name="adj1" fmla="val 55000"/>
            <a:gd name="adj2" fmla="val 45000"/>
          </a:avLst>
        </a:prstGeom>
        <a:solidFill>
          <a:schemeClr val="tx2"/>
        </a:solidFill>
        <a:ln w="6350" cap="flat" cmpd="sng" algn="ctr">
          <a:solidFill>
            <a:schemeClr val="tx2">
              <a:alpha val="9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798642" y="3240371"/>
        <a:ext cx="279701" cy="38268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-lunar regolith is the fragmental layer covering the lunar surface, independent of rock size or composition</a:t>
            </a:r>
          </a:p>
          <a:p>
            <a:r>
              <a:rPr lang="en-US" dirty="0">
                <a:cs typeface="Calibri"/>
              </a:rPr>
              <a:t>-picture included is the cross section of the regolith structure and the microstructure; showing how its irregular boundaries make  it sharp</a:t>
            </a:r>
          </a:p>
          <a:p>
            <a:endParaRPr lang="en-US" dirty="0">
              <a:cs typeface="Calibri"/>
            </a:endParaRPr>
          </a:p>
          <a:p>
            <a:r>
              <a:rPr lang="en-US" dirty="0"/>
              <a:t>a thick layer of unconsolidated rock, dust, and pebbles that covers the moon's surface. </a:t>
            </a:r>
            <a:endParaRPr lang="en-US" dirty="0">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83408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10 targets nad metrics brief</a:t>
            </a:r>
          </a:p>
          <a:p>
            <a:pPr marL="285750" indent="-285750">
              <a:buFont typeface="Arial,Sans-Serif"/>
              <a:buChar char="•"/>
            </a:pPr>
            <a:r>
              <a:rPr lang="en-US"/>
              <a:t>A velocity of at least 2.0 ± 1 m/s</a:t>
            </a:r>
          </a:p>
          <a:p>
            <a:pPr marL="285750" indent="-285750">
              <a:buFont typeface="Arial,Sans-Serif"/>
              <a:buChar char="•"/>
            </a:pPr>
            <a:r>
              <a:rPr lang="en-US"/>
              <a:t> 50% of particles between 0-0.305 meters; 50% of particles between 0.305-0.61 meters</a:t>
            </a:r>
          </a:p>
          <a:p>
            <a:pPr marL="285750" indent="-285750">
              <a:buFont typeface="Arial,Sans-Serif"/>
              <a:buChar char="•"/>
            </a:pPr>
            <a:r>
              <a:rPr lang="en-US"/>
              <a:t>Density is within 15% of 1.5 g/cm3 </a:t>
            </a:r>
          </a:p>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261049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-HOQ gave us which engineering characteristics were most important.</a:t>
            </a:r>
          </a:p>
          <a:p>
            <a:r>
              <a:rPr lang="en-US">
                <a:cs typeface="Calibri"/>
              </a:rPr>
              <a:t>-maybe mention how we were satisfied with this outcome since 1st and 2nd place relates to keeping our team safe by not interacting with the simulant</a:t>
            </a:r>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1032277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a:cs typeface="Calibri"/>
              </a:rPr>
              <a:t>Why round </a:t>
            </a:r>
            <a:r>
              <a:rPr lang="en-US" err="1">
                <a:cs typeface="Calibri"/>
              </a:rPr>
              <a:t>glovbox</a:t>
            </a:r>
            <a:r>
              <a:rPr lang="en-US">
                <a:cs typeface="Calibri"/>
              </a:rPr>
              <a:t> wasn’t chosen</a:t>
            </a:r>
          </a:p>
          <a:p>
            <a:r>
              <a:rPr lang="en-US">
                <a:cs typeface="Calibri"/>
              </a:rPr>
              <a:t>Why we used fans not compressor</a:t>
            </a:r>
          </a:p>
          <a:p>
            <a:r>
              <a:rPr lang="en-US">
                <a:cs typeface="Calibri"/>
              </a:rPr>
              <a:t>Why we chose type of fans – CPU fans </a:t>
            </a:r>
          </a:p>
          <a:p>
            <a:r>
              <a:rPr lang="en-US">
                <a:cs typeface="Calibri"/>
              </a:rPr>
              <a:t>Researched optimal distance from fan to wall)</a:t>
            </a:r>
            <a:endParaRPr lang="en-US"/>
          </a:p>
          <a:p>
            <a:r>
              <a:rPr lang="en-US"/>
              <a:t>the rounded off glovebox </a:t>
            </a:r>
            <a:r>
              <a:rPr lang="en-US" err="1"/>
              <a:t>wasnt</a:t>
            </a:r>
            <a:r>
              <a:rPr lang="en-US"/>
              <a:t> chosen because the sponsor want us to focus strictly on the flow of the air, not the physical build of the box, the </a:t>
            </a:r>
            <a:r>
              <a:rPr lang="en-US" err="1"/>
              <a:t>phyusical</a:t>
            </a:r>
            <a:r>
              <a:rPr lang="en-US"/>
              <a:t> build is an independent= </a:t>
            </a:r>
            <a:r>
              <a:rPr lang="en-US" err="1"/>
              <a:t>variable.we</a:t>
            </a:r>
            <a:r>
              <a:rPr lang="en-US"/>
              <a:t> moved forward with fans instead of compressors because compressors will introduce dirty air into the system and </a:t>
            </a:r>
            <a:r>
              <a:rPr lang="en-US" err="1"/>
              <a:t>thats</a:t>
            </a:r>
            <a:r>
              <a:rPr lang="en-US"/>
              <a:t> something else we have to worry about; using </a:t>
            </a:r>
            <a:r>
              <a:rPr lang="en-US" err="1"/>
              <a:t>filters.cpu</a:t>
            </a:r>
            <a:r>
              <a:rPr lang="en-US"/>
              <a:t> (central processing unit) fans are more individual and blow air onto the air directly, GPU fans come in pairs and triple, PSU and case fane suck in air rather than blow </a:t>
            </a:r>
            <a:r>
              <a:rPr lang="en-US" err="1"/>
              <a:t>outoptimal</a:t>
            </a:r>
            <a:r>
              <a:rPr lang="en-US"/>
              <a:t> distance from fans to glovebox wall, standard bedroom height is about 9 feet or 108 inches, and on average ceiling fans hang 8-10 inches from the ceiling to circulate air thru the room. using this same logic, if convert our glovebox's 2 ft height to 24 inches, we would need the fan to be about 1.78 in from the walls of the </a:t>
            </a:r>
            <a:r>
              <a:rPr lang="en-US" err="1"/>
              <a:t>gloveboox</a:t>
            </a:r>
            <a:r>
              <a:rPr lang="en-US"/>
              <a:t> for every position</a:t>
            </a:r>
          </a:p>
        </p:txBody>
      </p:sp>
      <p:sp>
        <p:nvSpPr>
          <p:cNvPr id="4" name="Slide Number Placeholder 3"/>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392482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Stability produced due to arrangement of the fans </a:t>
            </a:r>
          </a:p>
          <a:p>
            <a:r>
              <a:rPr lang="en-US"/>
              <a:t>CPU fans will be used</a:t>
            </a:r>
          </a:p>
          <a:p>
            <a:r>
              <a:rPr lang="en-US"/>
              <a:t>Fans will be offset some distance from the walls</a:t>
            </a:r>
          </a:p>
          <a:p>
            <a:r>
              <a:rPr lang="en-US"/>
              <a:t>One funnel on the top of the glove box</a:t>
            </a:r>
          </a:p>
          <a:p>
            <a:r>
              <a:rPr lang="en-US"/>
              <a:t>Has a sifter and O-ring, and will be plugged</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3143240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HPMI Room 124</a:t>
            </a:r>
          </a:p>
          <a:p>
            <a:pPr lvl="1"/>
            <a:r>
              <a:rPr lang="en-US">
                <a:cs typeface="Calibri"/>
              </a:rPr>
              <a:t>Glove box will be operated inside the fume hood</a:t>
            </a:r>
          </a:p>
          <a:p>
            <a:pPr lvl="1"/>
            <a:r>
              <a:rPr lang="en-US">
                <a:cs typeface="Calibri"/>
              </a:rPr>
              <a:t>300°C ovens to dry out simulant </a:t>
            </a:r>
          </a:p>
          <a:p>
            <a:r>
              <a:rPr lang="en-US">
                <a:cs typeface="Calibri"/>
              </a:rPr>
              <a:t>Glass petri dishes to place lunar simulant on inside the ovens</a:t>
            </a:r>
          </a:p>
          <a:p>
            <a:r>
              <a:rPr lang="en-US">
                <a:cs typeface="Calibri"/>
              </a:rPr>
              <a:t>UV lights</a:t>
            </a:r>
          </a:p>
          <a:p>
            <a:pPr lvl="1"/>
            <a:r>
              <a:rPr lang="en-US">
                <a:cs typeface="Calibri"/>
              </a:rPr>
              <a:t>Direct reflection concerns</a:t>
            </a:r>
          </a:p>
          <a:p>
            <a:pPr lvl="1"/>
            <a:r>
              <a:rPr lang="en-US">
                <a:cs typeface="Calibri"/>
              </a:rPr>
              <a:t>Inside the fume hood</a:t>
            </a:r>
          </a:p>
          <a:p>
            <a:r>
              <a:rPr lang="en-US"/>
              <a:t> - Potentially use two sets of fans, with a fresh set for each new simulant batch.</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235185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Independence from PPE Emphasize that our safety protocols shouldn't rely solely on PPE; N95 masks should be available, as they filter particles down to 30 microns.</a:t>
            </a:r>
          </a:p>
          <a:p>
            <a:r>
              <a:rPr lang="en-US"/>
              <a:t>Laboratory Setup and Equipment </a:t>
            </a:r>
          </a:p>
          <a:p>
            <a:r>
              <a:rPr lang="en-US"/>
              <a:t>   - Utilize the larger fume hood in room 124; room 150 won’t be used.</a:t>
            </a:r>
          </a:p>
          <a:p>
            <a:r>
              <a:rPr lang="en-US"/>
              <a:t>   - Include the fume hood in safety documentation and confirm its activity before experiments (using a paper towel test).</a:t>
            </a:r>
          </a:p>
          <a:p>
            <a:r>
              <a:rPr lang="en-US"/>
              <a:t>   - Consider using UV lights on the front side of the box but address concerns about direct reflections.</a:t>
            </a:r>
          </a:p>
          <a:p>
            <a:r>
              <a:rPr lang="en-US"/>
              <a:t>Simulant and Experiment Procedures</a:t>
            </a:r>
          </a:p>
          <a:p>
            <a:r>
              <a:rPr lang="en-US"/>
              <a:t>   - Bake the simulant and fluorescent balls before testing to reduce aerosolization risks.</a:t>
            </a:r>
          </a:p>
          <a:p>
            <a:r>
              <a:rPr lang="en-US"/>
              <a:t>   - Clean the glovebox thoroughly between runs to manage hazards; disassemble and wet materials for safer disposal.</a:t>
            </a:r>
          </a:p>
          <a:p>
            <a:r>
              <a:rPr lang="en-US"/>
              <a:t>   - Potentially use two sets of fans, with a fresh set for each new simulant batch.</a:t>
            </a:r>
          </a:p>
          <a:p>
            <a:r>
              <a:rPr lang="en-US"/>
              <a:t>PPE Adjustments Simplify PPE to safety goggles, N95 masks, and lab coats; eliminate hazmat suits and non-essential gap coverage. Focus on inhalation hazards, not full skin protection, and fit N95 masks properly.</a:t>
            </a:r>
          </a:p>
          <a:p>
            <a:r>
              <a:rPr lang="en-US"/>
              <a:t>Ventilation and Emergency Safety Confirm the fume hood is active instead of sealing the room. Check that safety showers and eye wash stations are operational before starting, and remove PPE before exiting the room.</a:t>
            </a:r>
          </a:p>
          <a:p>
            <a:r>
              <a:rPr lang="en-US"/>
              <a:t>Incident Protocols In case of a catastrophic event, highlight that the fume hood will contain hazards without needing additional sealing measures.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103037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Variety of software options for CFD simulation available, such as COMSOL or Abaqus Reached out to Dr. Nair and Dr. </a:t>
            </a:r>
            <a:r>
              <a:rPr lang="en-US" err="1"/>
              <a:t>Shoele</a:t>
            </a:r>
            <a:r>
              <a:rPr lang="en-US"/>
              <a:t> regarding CFD guidance from our advisor's advice The airflow in the glove box will be modeled as a continuum</a:t>
            </a:r>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769889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 completed Preliminary Design </a:t>
            </a:r>
            <a:r>
              <a:rPr lang="en-US" err="1">
                <a:cs typeface="Calibri"/>
              </a:rPr>
              <a:t>REview</a:t>
            </a:r>
            <a:r>
              <a:rPr lang="en-US">
                <a:cs typeface="Calibri"/>
              </a:rPr>
              <a:t> with NASA to make sure we are on track and received great positive feedback, we are finishing up the budget report, starting our CFD simulations, and ordering materials</a:t>
            </a:r>
          </a:p>
          <a:p>
            <a:r>
              <a:rPr lang="en-US">
                <a:cs typeface="Calibri"/>
              </a:rPr>
              <a:t>-mention that </a:t>
            </a:r>
            <a:r>
              <a:rPr lang="en-US" err="1">
                <a:cs typeface="Calibri"/>
              </a:rPr>
              <a:t>procurment</a:t>
            </a:r>
            <a:r>
              <a:rPr lang="en-US">
                <a:cs typeface="Calibri"/>
              </a:rPr>
              <a:t> log is done</a:t>
            </a:r>
          </a:p>
        </p:txBody>
      </p:sp>
      <p:sp>
        <p:nvSpPr>
          <p:cNvPr id="4" name="Slide Number Placeholder 3"/>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126216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a:t>
            </a:r>
          </a:p>
          <a:p>
            <a:r>
              <a:rPr lang="en-US">
                <a:cs typeface="Calibri"/>
              </a:rPr>
              <a:t>-Mare is from the darker side of the moon</a:t>
            </a:r>
          </a:p>
          <a:p>
            <a:r>
              <a:rPr lang="en-US">
                <a:cs typeface="Calibri"/>
              </a:rPr>
              <a:t>-Chose these because they fit the criteria for density needs (below 35 um) and they both come from the same company called Space Resource Technology</a:t>
            </a:r>
          </a:p>
          <a:p>
            <a:r>
              <a:rPr lang="en-US">
                <a:cs typeface="Calibri"/>
              </a:rPr>
              <a:t>-IF ASKED: since we switched from LHS-1 to LHS-1D, the difference is a smaller particle diameter of 35 microns compared to 1 mm</a:t>
            </a:r>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162318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 mainly </a:t>
            </a:r>
            <a:r>
              <a:rPr lang="en-US" err="1">
                <a:cs typeface="Calibri"/>
              </a:rPr>
              <a:t>anorthsite</a:t>
            </a:r>
            <a:r>
              <a:rPr lang="en-US">
                <a:cs typeface="Calibri"/>
              </a:rPr>
              <a:t> formed from slowly cooled lava</a:t>
            </a:r>
          </a:p>
          <a:p>
            <a:r>
              <a:rPr lang="en-US">
                <a:cs typeface="Calibri"/>
              </a:rPr>
              <a:t>-Mare is from the darker side of the moon: mainly dark basalts formed from rapid cooled lava</a:t>
            </a:r>
          </a:p>
          <a:p>
            <a:r>
              <a:rPr lang="en-US">
                <a:cs typeface="Calibri"/>
              </a:rPr>
              <a:t>-Chose these because they fit the criteria for density needs (below 35 um) and they both come from the same company called Space Resource Technology</a:t>
            </a: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275516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a:t>
            </a:r>
          </a:p>
          <a:p>
            <a:r>
              <a:rPr lang="en-US">
                <a:cs typeface="Calibri"/>
              </a:rPr>
              <a:t>-Mare is from the darker side of the moon</a:t>
            </a:r>
          </a:p>
          <a:p>
            <a:r>
              <a:rPr lang="en-US">
                <a:cs typeface="Calibri"/>
              </a:rPr>
              <a:t>-Chose these because they fit the criteria for density needs (below 35 um) and they both come from the same company called Space Resource Technology</a:t>
            </a:r>
          </a:p>
          <a:p>
            <a:r>
              <a:rPr lang="en-US">
                <a:cs typeface="Calibri"/>
              </a:rPr>
              <a:t>-Uncompressed bulk density is just the density that assumed zero outside pressure is acting on it</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248001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Lunar Simulant is microscopically small there it is impossible to see with the naked human eye which makes monitoring the distribution of the simulant inside the glove box very difficult. To remedy this issue, fluorescent glass spheres with similar size and density will be placed in the glovebox with the lunar simulant as a method to visualize the position of the lunar simulant particles over time.</a:t>
            </a:r>
          </a:p>
          <a:p>
            <a:pPr marL="285750" indent="-285750">
              <a:lnSpc>
                <a:spcPct val="90000"/>
              </a:lnSpc>
              <a:spcBef>
                <a:spcPts val="1000"/>
              </a:spcBef>
              <a:buFont typeface="Arial"/>
              <a:buChar char="•"/>
            </a:pPr>
            <a:r>
              <a:rPr lang="en-US">
                <a:cs typeface="Calibri"/>
              </a:rPr>
              <a:t>Explain these and how forseen challenges enabled us to locate certain metrics/things we need to accomplish</a:t>
            </a:r>
          </a:p>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638331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that these are hard to see with the naked eye</a:t>
            </a:r>
          </a:p>
          <a:p>
            <a:r>
              <a:rPr lang="en-US">
                <a:cs typeface="Calibri"/>
              </a:rPr>
              <a:t>-click next slide so they shrink</a:t>
            </a:r>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6980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359778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Elaborate on Mina's solution for the camera and MATLAB stuff here</a:t>
            </a:r>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16543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10 targets nad metrics brief</a:t>
            </a:r>
          </a:p>
          <a:p>
            <a:pPr marL="285750" indent="-285750">
              <a:buFont typeface="Arial,Sans-Serif"/>
              <a:buChar char="•"/>
            </a:pPr>
            <a:r>
              <a:rPr lang="en-US"/>
              <a:t>A velocity of at least 2.0 ± 1 m/s</a:t>
            </a:r>
          </a:p>
          <a:p>
            <a:pPr marL="285750" indent="-285750">
              <a:buFont typeface="Arial,Sans-Serif"/>
              <a:buChar char="•"/>
            </a:pPr>
            <a:r>
              <a:rPr lang="en-US"/>
              <a:t> 50% of particles between 0-0.305 meters; 50% of particles between 0.305-0.61 meters</a:t>
            </a:r>
          </a:p>
          <a:p>
            <a:pPr marL="285750" indent="-285750">
              <a:buFont typeface="Arial,Sans-Serif"/>
              <a:buChar char="•"/>
            </a:pPr>
            <a:r>
              <a:rPr lang="en-US"/>
              <a:t>Density is within 15% of 1.5 g/cm3 </a:t>
            </a:r>
          </a:p>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3585489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5.xml"/><Relationship Id="rId16" Type="http://schemas.openxmlformats.org/officeDocument/2006/relationships/image" Target="../media/image48.svg"/><Relationship Id="rId1" Type="http://schemas.openxmlformats.org/officeDocument/2006/relationships/slideLayout" Target="../slideLayouts/slideLayout8.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5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52.svg"/><Relationship Id="rId9" Type="http://schemas.openxmlformats.org/officeDocument/2006/relationships/image" Target="../media/image67.png"/><Relationship Id="rId14" Type="http://schemas.openxmlformats.org/officeDocument/2006/relationships/image" Target="../media/image72.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9.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4E_F90C8EE.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83.png"/><Relationship Id="rId7" Type="http://schemas.openxmlformats.org/officeDocument/2006/relationships/image" Target="../media/image29.png"/><Relationship Id="rId12" Type="http://schemas.openxmlformats.org/officeDocument/2006/relationships/image" Target="../media/image90.svg"/><Relationship Id="rId2" Type="http://schemas.microsoft.com/office/2018/10/relationships/comments" Target="../comments/modernComment_14C_3187FC24.xml"/><Relationship Id="rId1" Type="http://schemas.openxmlformats.org/officeDocument/2006/relationships/slideLayout" Target="../slideLayouts/slideLayout2.xml"/><Relationship Id="rId6" Type="http://schemas.openxmlformats.org/officeDocument/2006/relationships/image" Target="../media/image86.svg"/><Relationship Id="rId11" Type="http://schemas.openxmlformats.org/officeDocument/2006/relationships/image" Target="../media/image89.png"/><Relationship Id="rId5" Type="http://schemas.openxmlformats.org/officeDocument/2006/relationships/image" Target="../media/image85.png"/><Relationship Id="rId10" Type="http://schemas.openxmlformats.org/officeDocument/2006/relationships/image" Target="../media/image88.svg"/><Relationship Id="rId4" Type="http://schemas.openxmlformats.org/officeDocument/2006/relationships/image" Target="../media/image84.sv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581053" y="2258568"/>
            <a:ext cx="6235391" cy="768096"/>
          </a:xfrm>
        </p:spPr>
        <p:txBody>
          <a:bodyPr/>
          <a:lstStyle/>
          <a:p>
            <a:r>
              <a:rPr lang="en-US">
                <a:latin typeface="Arial"/>
                <a:cs typeface="Arial"/>
              </a:rPr>
              <a:t>Team 516</a:t>
            </a:r>
            <a:endParaRPr lang="en-US"/>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581053" y="3026813"/>
            <a:ext cx="6235391" cy="768096"/>
          </a:xfrm>
        </p:spPr>
        <p:txBody>
          <a:bodyPr vert="horz" lIns="0" tIns="0" rIns="0" bIns="0" rtlCol="0" anchor="t">
            <a:normAutofit fontScale="92500"/>
          </a:bodyPr>
          <a:lstStyle/>
          <a:p>
            <a:r>
              <a:rPr lang="en-US">
                <a:latin typeface="Arial Black"/>
              </a:rPr>
              <a:t>Lunar Dust Glovebox</a:t>
            </a:r>
            <a:endParaRPr lang="en-US"/>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534590" y="4133231"/>
            <a:ext cx="6235391" cy="484632"/>
          </a:xfrm>
        </p:spPr>
        <p:txBody>
          <a:bodyPr>
            <a:normAutofit fontScale="92500" lnSpcReduction="20000"/>
          </a:bodyPr>
          <a:lstStyle/>
          <a:p>
            <a:r>
              <a:rPr lang="en-US">
                <a:latin typeface="Arial"/>
                <a:cs typeface="Arial"/>
              </a:rPr>
              <a:t>Mina </a:t>
            </a:r>
            <a:r>
              <a:rPr lang="en-US" err="1">
                <a:latin typeface="Arial"/>
                <a:cs typeface="Arial"/>
              </a:rPr>
              <a:t>Brahmbhatt</a:t>
            </a:r>
            <a:r>
              <a:rPr lang="en-US">
                <a:latin typeface="Arial"/>
                <a:cs typeface="Arial"/>
              </a:rPr>
              <a:t>, Nia Britton, Ryan </a:t>
            </a:r>
            <a:r>
              <a:rPr lang="en-US" err="1">
                <a:latin typeface="Arial"/>
                <a:cs typeface="Arial"/>
              </a:rPr>
              <a:t>Dreibelbis</a:t>
            </a:r>
            <a:r>
              <a:rPr lang="en-US">
                <a:latin typeface="Arial"/>
                <a:cs typeface="Arial"/>
              </a:rPr>
              <a:t>, Kendall Kovacs, Peter </a:t>
            </a:r>
            <a:r>
              <a:rPr lang="en-US" err="1">
                <a:latin typeface="Arial"/>
                <a:cs typeface="Arial"/>
              </a:rPr>
              <a:t>Mougey</a:t>
            </a:r>
            <a:r>
              <a:rPr lang="en-US">
                <a:latin typeface="Arial"/>
                <a:cs typeface="Arial"/>
              </a:rPr>
              <a:t>, Lawrence Terrell</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lstStyle/>
          <a:p>
            <a:r>
              <a:rPr lang="en-US">
                <a:latin typeface="Arial"/>
                <a:cs typeface="Arial"/>
              </a:rPr>
              <a:t>November 19, 2024</a:t>
            </a:r>
            <a:endParaRPr lang="en-US"/>
          </a:p>
        </p:txBody>
      </p:sp>
    </p:spTree>
    <p:extLst>
      <p:ext uri="{BB962C8B-B14F-4D97-AF65-F5344CB8AC3E}">
        <p14:creationId xmlns:p14="http://schemas.microsoft.com/office/powerpoint/2010/main" val="19403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10</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Peter Mougey</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257979" y="192562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3748245" y="204532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7441970" y="47804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2752267" y="507559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3335637" y="24283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2735963" y="222081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2733245" y="440269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8057662"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225422" y="428184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3335351"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7774203" y="251028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144064" y="201443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8155487" y="20386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2A12E11C-CFBB-D5D6-4191-C9660845D097}"/>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Tree>
    <p:extLst>
      <p:ext uri="{BB962C8B-B14F-4D97-AF65-F5344CB8AC3E}">
        <p14:creationId xmlns:p14="http://schemas.microsoft.com/office/powerpoint/2010/main" val="6879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AD74A0F-12C6-9AE8-8B26-3F9880529678}"/>
              </a:ext>
            </a:extLst>
          </p:cNvPr>
          <p:cNvSpPr/>
          <p:nvPr/>
        </p:nvSpPr>
        <p:spPr>
          <a:xfrm>
            <a:off x="770860" y="2078198"/>
            <a:ext cx="2784143" cy="363901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5ED1D46-CAF7-9EE7-EC70-E6C726B1A492}"/>
              </a:ext>
            </a:extLst>
          </p:cNvPr>
          <p:cNvSpPr/>
          <p:nvPr/>
        </p:nvSpPr>
        <p:spPr>
          <a:xfrm>
            <a:off x="3943962" y="2078198"/>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11369FB-1EF1-7108-8BAD-1C2D959A7FB3}"/>
              </a:ext>
            </a:extLst>
          </p:cNvPr>
          <p:cNvSpPr/>
          <p:nvPr/>
        </p:nvSpPr>
        <p:spPr>
          <a:xfrm>
            <a:off x="7117064" y="2078198"/>
            <a:ext cx="2784142"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5922A85-CDB8-514B-D163-75B46FB673E5}"/>
              </a:ext>
            </a:extLst>
          </p:cNvPr>
          <p:cNvSpPr>
            <a:spLocks noGrp="1"/>
          </p:cNvSpPr>
          <p:nvPr>
            <p:ph type="sldNum" sz="quarter" idx="10"/>
          </p:nvPr>
        </p:nvSpPr>
        <p:spPr/>
        <p:txBody>
          <a:bodyPr/>
          <a:lstStyle/>
          <a:p>
            <a:fld id="{72E20F18-833A-4542-A439-FC39BC210022}" type="slidenum">
              <a:rPr lang="en-US" smtClean="0"/>
              <a:pPr/>
              <a:t>11</a:t>
            </a:fld>
            <a:endParaRPr lang="en-US"/>
          </a:p>
        </p:txBody>
      </p:sp>
      <p:sp>
        <p:nvSpPr>
          <p:cNvPr id="4" name="Footer Placeholder 3">
            <a:extLst>
              <a:ext uri="{FF2B5EF4-FFF2-40B4-BE49-F238E27FC236}">
                <a16:creationId xmlns:a16="http://schemas.microsoft.com/office/drawing/2014/main" id="{2CD7C638-934C-C278-998B-1FAE7D391E9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BC664C18-1A41-8FF5-C4C9-D4597213423F}"/>
              </a:ext>
            </a:extLst>
          </p:cNvPr>
          <p:cNvSpPr>
            <a:spLocks noGrp="1"/>
          </p:cNvSpPr>
          <p:nvPr>
            <p:ph type="body" sz="quarter" idx="15"/>
          </p:nvPr>
        </p:nvSpPr>
        <p:spPr/>
        <p:txBody>
          <a:bodyPr/>
          <a:lstStyle/>
          <a:p>
            <a:r>
              <a:rPr lang="en-US"/>
              <a:t>Peter Mougey</a:t>
            </a:r>
          </a:p>
        </p:txBody>
      </p:sp>
      <p:pic>
        <p:nvPicPr>
          <p:cNvPr id="14" name="Graphic 13" descr="Monitor outline">
            <a:extLst>
              <a:ext uri="{FF2B5EF4-FFF2-40B4-BE49-F238E27FC236}">
                <a16:creationId xmlns:a16="http://schemas.microsoft.com/office/drawing/2014/main" id="{442C016D-D40B-648A-4F84-393C64E77F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2346" y="2662583"/>
            <a:ext cx="1401171" cy="1401171"/>
          </a:xfrm>
          <a:prstGeom prst="rect">
            <a:avLst/>
          </a:prstGeom>
        </p:spPr>
      </p:pic>
      <p:sp>
        <p:nvSpPr>
          <p:cNvPr id="15" name="TextBox 14">
            <a:extLst>
              <a:ext uri="{FF2B5EF4-FFF2-40B4-BE49-F238E27FC236}">
                <a16:creationId xmlns:a16="http://schemas.microsoft.com/office/drawing/2014/main" id="{7A284B8D-D579-1E25-111D-942310EEC026}"/>
              </a:ext>
            </a:extLst>
          </p:cNvPr>
          <p:cNvSpPr txBox="1"/>
          <p:nvPr/>
        </p:nvSpPr>
        <p:spPr>
          <a:xfrm>
            <a:off x="1167782" y="4063754"/>
            <a:ext cx="1990299" cy="830997"/>
          </a:xfrm>
          <a:prstGeom prst="rect">
            <a:avLst/>
          </a:prstGeom>
          <a:noFill/>
        </p:spPr>
        <p:txBody>
          <a:bodyPr wrap="square" rtlCol="0">
            <a:spAutoFit/>
          </a:bodyPr>
          <a:lstStyle/>
          <a:p>
            <a:pPr algn="ctr"/>
            <a:r>
              <a:rPr lang="en-US" sz="2400"/>
              <a:t>Model air flow using CFD</a:t>
            </a:r>
          </a:p>
        </p:txBody>
      </p:sp>
      <p:sp>
        <p:nvSpPr>
          <p:cNvPr id="54" name="TextBox 53">
            <a:extLst>
              <a:ext uri="{FF2B5EF4-FFF2-40B4-BE49-F238E27FC236}">
                <a16:creationId xmlns:a16="http://schemas.microsoft.com/office/drawing/2014/main" id="{B47CA523-11A1-71C0-0AC4-E637F001D184}"/>
              </a:ext>
            </a:extLst>
          </p:cNvPr>
          <p:cNvSpPr txBox="1"/>
          <p:nvPr/>
        </p:nvSpPr>
        <p:spPr>
          <a:xfrm>
            <a:off x="4190191" y="4061790"/>
            <a:ext cx="2291684" cy="830997"/>
          </a:xfrm>
          <a:prstGeom prst="rect">
            <a:avLst/>
          </a:prstGeom>
          <a:noFill/>
        </p:spPr>
        <p:txBody>
          <a:bodyPr wrap="square" rtlCol="0">
            <a:spAutoFit/>
          </a:bodyPr>
          <a:lstStyle/>
          <a:p>
            <a:pPr algn="ctr"/>
            <a:r>
              <a:rPr lang="en-US" sz="2400"/>
              <a:t>Build and test glovebox design</a:t>
            </a:r>
          </a:p>
        </p:txBody>
      </p:sp>
      <p:pic>
        <p:nvPicPr>
          <p:cNvPr id="67" name="Graphic 66" descr="Tools outline">
            <a:extLst>
              <a:ext uri="{FF2B5EF4-FFF2-40B4-BE49-F238E27FC236}">
                <a16:creationId xmlns:a16="http://schemas.microsoft.com/office/drawing/2014/main" id="{EB31DDAA-4849-FA4D-E9DB-C2BFF5F53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4868" y="2782003"/>
            <a:ext cx="1162331" cy="1162331"/>
          </a:xfrm>
          <a:prstGeom prst="rect">
            <a:avLst/>
          </a:prstGeom>
        </p:spPr>
      </p:pic>
      <p:sp>
        <p:nvSpPr>
          <p:cNvPr id="68" name="Equals 67">
            <a:extLst>
              <a:ext uri="{FF2B5EF4-FFF2-40B4-BE49-F238E27FC236}">
                <a16:creationId xmlns:a16="http://schemas.microsoft.com/office/drawing/2014/main" id="{6EB34875-7222-624F-D547-3BE0D993B1C7}"/>
              </a:ext>
            </a:extLst>
          </p:cNvPr>
          <p:cNvSpPr/>
          <p:nvPr/>
        </p:nvSpPr>
        <p:spPr>
          <a:xfrm>
            <a:off x="7719840" y="2776315"/>
            <a:ext cx="1578591" cy="1173707"/>
          </a:xfrm>
          <a:prstGeom prst="mathEqual">
            <a:avLst/>
          </a:prstGeom>
          <a:noFill/>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0DE3923C-B53C-48C3-B2E4-0CE5C4AC1187}"/>
              </a:ext>
            </a:extLst>
          </p:cNvPr>
          <p:cNvSpPr txBox="1"/>
          <p:nvPr/>
        </p:nvSpPr>
        <p:spPr>
          <a:xfrm>
            <a:off x="7450862" y="4061790"/>
            <a:ext cx="2116547" cy="830997"/>
          </a:xfrm>
          <a:prstGeom prst="rect">
            <a:avLst/>
          </a:prstGeom>
          <a:noFill/>
        </p:spPr>
        <p:txBody>
          <a:bodyPr wrap="square" rtlCol="0">
            <a:spAutoFit/>
          </a:bodyPr>
          <a:lstStyle/>
          <a:p>
            <a:pPr algn="ctr"/>
            <a:r>
              <a:rPr lang="en-US" sz="2400"/>
              <a:t>Compare result with CFD</a:t>
            </a:r>
          </a:p>
        </p:txBody>
      </p:sp>
      <p:sp>
        <p:nvSpPr>
          <p:cNvPr id="5" name="Title 18">
            <a:extLst>
              <a:ext uri="{FF2B5EF4-FFF2-40B4-BE49-F238E27FC236}">
                <a16:creationId xmlns:a16="http://schemas.microsoft.com/office/drawing/2014/main" id="{A0B2A6B3-DBE2-CD57-9360-6110ACCDECCC}"/>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Overall Goals</a:t>
            </a:r>
          </a:p>
        </p:txBody>
      </p:sp>
    </p:spTree>
    <p:extLst>
      <p:ext uri="{BB962C8B-B14F-4D97-AF65-F5344CB8AC3E}">
        <p14:creationId xmlns:p14="http://schemas.microsoft.com/office/powerpoint/2010/main" val="5082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12</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pic>
        <p:nvPicPr>
          <p:cNvPr id="7" name="Picture 6" descr="A pile of white powder&#10;&#10;Description automatically generated">
            <a:extLst>
              <a:ext uri="{FF2B5EF4-FFF2-40B4-BE49-F238E27FC236}">
                <a16:creationId xmlns:a16="http://schemas.microsoft.com/office/drawing/2014/main" id="{D7B0FBCA-BAF8-DF5C-1D74-B2CE394FEB28}"/>
              </a:ext>
            </a:extLst>
          </p:cNvPr>
          <p:cNvPicPr>
            <a:picLocks/>
          </p:cNvPicPr>
          <p:nvPr/>
        </p:nvPicPr>
        <p:blipFill>
          <a:blip r:embed="rId3"/>
          <a:stretch>
            <a:fillRect/>
          </a:stretch>
        </p:blipFill>
        <p:spPr>
          <a:xfrm>
            <a:off x="914400" y="1828800"/>
            <a:ext cx="4114800" cy="4114794"/>
          </a:xfrm>
          <a:prstGeom prst="rect">
            <a:avLst/>
          </a:prstGeom>
        </p:spPr>
      </p:pic>
      <p:pic>
        <p:nvPicPr>
          <p:cNvPr id="9" name="Picture 8" descr="A pile of grey powder&#10;&#10;Description automatically generated">
            <a:extLst>
              <a:ext uri="{FF2B5EF4-FFF2-40B4-BE49-F238E27FC236}">
                <a16:creationId xmlns:a16="http://schemas.microsoft.com/office/drawing/2014/main" id="{1893448B-3DFB-3770-C1D6-4B4242720CFA}"/>
              </a:ext>
            </a:extLst>
          </p:cNvPr>
          <p:cNvPicPr>
            <a:picLocks/>
          </p:cNvPicPr>
          <p:nvPr/>
        </p:nvPicPr>
        <p:blipFill>
          <a:blip r:embed="rId4"/>
          <a:stretch>
            <a:fillRect/>
          </a:stretch>
        </p:blipFill>
        <p:spPr>
          <a:xfrm>
            <a:off x="5486400" y="1828800"/>
            <a:ext cx="4114800" cy="4112458"/>
          </a:xfrm>
          <a:prstGeom prst="rect">
            <a:avLst/>
          </a:prstGeom>
        </p:spPr>
      </p:pic>
      <p:sp>
        <p:nvSpPr>
          <p:cNvPr id="10" name="TextBox 9">
            <a:extLst>
              <a:ext uri="{FF2B5EF4-FFF2-40B4-BE49-F238E27FC236}">
                <a16:creationId xmlns:a16="http://schemas.microsoft.com/office/drawing/2014/main" id="{97937052-B45D-890A-6F88-C5CBAF74831C}"/>
              </a:ext>
            </a:extLst>
          </p:cNvPr>
          <p:cNvSpPr txBox="1"/>
          <p:nvPr/>
        </p:nvSpPr>
        <p:spPr>
          <a:xfrm>
            <a:off x="839892" y="1770097"/>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LHS-1D:</a:t>
            </a:r>
          </a:p>
          <a:p>
            <a:r>
              <a:rPr lang="en-US">
                <a:solidFill>
                  <a:schemeClr val="bg1"/>
                </a:solidFill>
                <a:cs typeface="Calibri"/>
              </a:rPr>
              <a:t>Lunar Highlands Dust Moon Simulant</a:t>
            </a:r>
          </a:p>
        </p:txBody>
      </p:sp>
      <p:sp>
        <p:nvSpPr>
          <p:cNvPr id="4" name="TextBox 3">
            <a:extLst>
              <a:ext uri="{FF2B5EF4-FFF2-40B4-BE49-F238E27FC236}">
                <a16:creationId xmlns:a16="http://schemas.microsoft.com/office/drawing/2014/main" id="{C4364BB2-9A3C-4A52-BBAA-CBA362659D6D}"/>
              </a:ext>
            </a:extLst>
          </p:cNvPr>
          <p:cNvSpPr txBox="1"/>
          <p:nvPr/>
        </p:nvSpPr>
        <p:spPr>
          <a:xfrm>
            <a:off x="5394960" y="1775389"/>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LMS-1D:</a:t>
            </a:r>
          </a:p>
          <a:p>
            <a:r>
              <a:rPr lang="en-US">
                <a:solidFill>
                  <a:schemeClr val="bg1"/>
                </a:solidFill>
                <a:cs typeface="Calibri"/>
              </a:rPr>
              <a:t>Lunar Mare Dust Moon Simulant</a:t>
            </a:r>
          </a:p>
        </p:txBody>
      </p:sp>
      <p:sp>
        <p:nvSpPr>
          <p:cNvPr id="12" name="Text Placeholder 6">
            <a:extLst>
              <a:ext uri="{FF2B5EF4-FFF2-40B4-BE49-F238E27FC236}">
                <a16:creationId xmlns:a16="http://schemas.microsoft.com/office/drawing/2014/main" id="{9A52951E-00B6-D183-03D2-C5216553AE6D}"/>
              </a:ext>
            </a:extLst>
          </p:cNvPr>
          <p:cNvSpPr txBox="1">
            <a:spLocks/>
          </p:cNvSpPr>
          <p:nvPr/>
        </p:nvSpPr>
        <p:spPr>
          <a:xfrm>
            <a:off x="10867081" y="288324"/>
            <a:ext cx="1372973" cy="75713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rPr>
              <a:t>Peter Mougey</a:t>
            </a:r>
            <a:endParaRPr lang="en-US" sz="1600">
              <a:solidFill>
                <a:schemeClr val="bg1"/>
              </a:solidFill>
              <a:cs typeface="Calibri"/>
            </a:endParaRPr>
          </a:p>
        </p:txBody>
      </p:sp>
      <p:sp>
        <p:nvSpPr>
          <p:cNvPr id="5" name="Title 18">
            <a:extLst>
              <a:ext uri="{FF2B5EF4-FFF2-40B4-BE49-F238E27FC236}">
                <a16:creationId xmlns:a16="http://schemas.microsoft.com/office/drawing/2014/main" id="{D7718754-01BF-18BE-A60B-796AD9146B1B}"/>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Simulants:</a:t>
            </a:r>
          </a:p>
          <a:p>
            <a:pPr>
              <a:spcBef>
                <a:spcPts val="0"/>
              </a:spcBef>
            </a:pPr>
            <a:r>
              <a:rPr lang="en-US" sz="2800"/>
              <a:t>Visual Differences</a:t>
            </a:r>
          </a:p>
        </p:txBody>
      </p:sp>
    </p:spTree>
    <p:extLst>
      <p:ext uri="{BB962C8B-B14F-4D97-AF65-F5344CB8AC3E}">
        <p14:creationId xmlns:p14="http://schemas.microsoft.com/office/powerpoint/2010/main" val="43072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13</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15" name="Text Placeholder 7">
            <a:extLst>
              <a:ext uri="{FF2B5EF4-FFF2-40B4-BE49-F238E27FC236}">
                <a16:creationId xmlns:a16="http://schemas.microsoft.com/office/drawing/2014/main" id="{57FDE787-D849-877B-DAA7-60005DD80045}"/>
              </a:ext>
            </a:extLst>
          </p:cNvPr>
          <p:cNvSpPr>
            <a:spLocks noGrp="1"/>
          </p:cNvSpPr>
          <p:nvPr>
            <p:ph type="body" sz="quarter" idx="16"/>
          </p:nvPr>
        </p:nvSpPr>
        <p:spPr>
          <a:xfrm>
            <a:off x="10668000" y="0"/>
            <a:ext cx="1510271" cy="687860"/>
          </a:xfrm>
        </p:spPr>
        <p:txBody>
          <a:bodyPr/>
          <a:lstStyle/>
          <a:p>
            <a:r>
              <a:rPr lang="en-US"/>
              <a:t>Peter Mougey</a:t>
            </a:r>
          </a:p>
        </p:txBody>
      </p:sp>
      <p:pic>
        <p:nvPicPr>
          <p:cNvPr id="7" name="Picture 6" descr="A close up of the moon&#10;&#10;Description automatically generated">
            <a:extLst>
              <a:ext uri="{FF2B5EF4-FFF2-40B4-BE49-F238E27FC236}">
                <a16:creationId xmlns:a16="http://schemas.microsoft.com/office/drawing/2014/main" id="{D7B0FBCA-BAF8-DF5C-1D74-B2CE394FEB28}"/>
              </a:ext>
            </a:extLst>
          </p:cNvPr>
          <p:cNvPicPr>
            <a:picLocks/>
          </p:cNvPicPr>
          <p:nvPr/>
        </p:nvPicPr>
        <p:blipFill>
          <a:blip r:embed="rId3"/>
          <a:stretch>
            <a:fillRect/>
          </a:stretch>
        </p:blipFill>
        <p:spPr>
          <a:xfrm>
            <a:off x="914400" y="1828800"/>
            <a:ext cx="4114800" cy="4111083"/>
          </a:xfrm>
          <a:prstGeom prst="rect">
            <a:avLst/>
          </a:prstGeom>
        </p:spPr>
      </p:pic>
      <p:pic>
        <p:nvPicPr>
          <p:cNvPr id="9" name="Picture 8" descr="A close up of the moon&#10;&#10;Description automatically generated">
            <a:extLst>
              <a:ext uri="{FF2B5EF4-FFF2-40B4-BE49-F238E27FC236}">
                <a16:creationId xmlns:a16="http://schemas.microsoft.com/office/drawing/2014/main" id="{1893448B-3DFB-3770-C1D6-4B4242720CFA}"/>
              </a:ext>
            </a:extLst>
          </p:cNvPr>
          <p:cNvPicPr>
            <a:picLocks/>
          </p:cNvPicPr>
          <p:nvPr/>
        </p:nvPicPr>
        <p:blipFill rotWithShape="1">
          <a:blip r:embed="rId4"/>
          <a:srcRect b="-28"/>
          <a:stretch/>
        </p:blipFill>
        <p:spPr>
          <a:xfrm>
            <a:off x="5486400" y="1828800"/>
            <a:ext cx="4114800" cy="4114800"/>
          </a:xfrm>
          <a:prstGeom prst="rect">
            <a:avLst/>
          </a:prstGeom>
        </p:spPr>
      </p:pic>
      <p:sp>
        <p:nvSpPr>
          <p:cNvPr id="10" name="TextBox 9">
            <a:extLst>
              <a:ext uri="{FF2B5EF4-FFF2-40B4-BE49-F238E27FC236}">
                <a16:creationId xmlns:a16="http://schemas.microsoft.com/office/drawing/2014/main" id="{97937052-B45D-890A-6F88-C5CBAF74831C}"/>
              </a:ext>
            </a:extLst>
          </p:cNvPr>
          <p:cNvSpPr txBox="1"/>
          <p:nvPr/>
        </p:nvSpPr>
        <p:spPr>
          <a:xfrm>
            <a:off x="839892" y="1770097"/>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LHS-1D:</a:t>
            </a:r>
          </a:p>
          <a:p>
            <a:r>
              <a:rPr lang="en-US">
                <a:solidFill>
                  <a:schemeClr val="bg1"/>
                </a:solidFill>
                <a:cs typeface="Calibri"/>
              </a:rPr>
              <a:t>Lunar Highlands Dust Moon Simulant</a:t>
            </a:r>
          </a:p>
        </p:txBody>
      </p:sp>
      <p:sp>
        <p:nvSpPr>
          <p:cNvPr id="11" name="TextBox 10">
            <a:extLst>
              <a:ext uri="{FF2B5EF4-FFF2-40B4-BE49-F238E27FC236}">
                <a16:creationId xmlns:a16="http://schemas.microsoft.com/office/drawing/2014/main" id="{6334915E-BA93-CEEF-B63D-333B24F09526}"/>
              </a:ext>
            </a:extLst>
          </p:cNvPr>
          <p:cNvSpPr txBox="1"/>
          <p:nvPr/>
        </p:nvSpPr>
        <p:spPr>
          <a:xfrm>
            <a:off x="5394960" y="1775389"/>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LMS-1D:</a:t>
            </a:r>
          </a:p>
          <a:p>
            <a:r>
              <a:rPr lang="en-US">
                <a:solidFill>
                  <a:schemeClr val="bg1"/>
                </a:solidFill>
                <a:cs typeface="Calibri"/>
              </a:rPr>
              <a:t>Lunar Mare Dust Moon Simulant</a:t>
            </a:r>
          </a:p>
        </p:txBody>
      </p:sp>
      <p:sp>
        <p:nvSpPr>
          <p:cNvPr id="4" name="Title 18">
            <a:extLst>
              <a:ext uri="{FF2B5EF4-FFF2-40B4-BE49-F238E27FC236}">
                <a16:creationId xmlns:a16="http://schemas.microsoft.com/office/drawing/2014/main" id="{19034BD8-41F5-3A57-FC23-16EEE346D72C}"/>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Simulants:</a:t>
            </a:r>
          </a:p>
          <a:p>
            <a:pPr>
              <a:spcBef>
                <a:spcPts val="0"/>
              </a:spcBef>
            </a:pPr>
            <a:r>
              <a:rPr lang="en-US" sz="2800"/>
              <a:t>Location Differences</a:t>
            </a:r>
          </a:p>
        </p:txBody>
      </p:sp>
    </p:spTree>
    <p:extLst>
      <p:ext uri="{BB962C8B-B14F-4D97-AF65-F5344CB8AC3E}">
        <p14:creationId xmlns:p14="http://schemas.microsoft.com/office/powerpoint/2010/main" val="3464355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7FBDD24-7C74-EFAB-A65E-621F8A3D0B89}"/>
              </a:ext>
            </a:extLst>
          </p:cNvPr>
          <p:cNvSpPr/>
          <p:nvPr/>
        </p:nvSpPr>
        <p:spPr>
          <a:xfrm>
            <a:off x="606864" y="1715751"/>
            <a:ext cx="4113701" cy="4116804"/>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14</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15" name="Text Placeholder 7">
            <a:extLst>
              <a:ext uri="{FF2B5EF4-FFF2-40B4-BE49-F238E27FC236}">
                <a16:creationId xmlns:a16="http://schemas.microsoft.com/office/drawing/2014/main" id="{57FDE787-D849-877B-DAA7-60005DD80045}"/>
              </a:ext>
            </a:extLst>
          </p:cNvPr>
          <p:cNvSpPr>
            <a:spLocks noGrp="1"/>
          </p:cNvSpPr>
          <p:nvPr>
            <p:ph type="body" sz="quarter" idx="16"/>
          </p:nvPr>
        </p:nvSpPr>
        <p:spPr>
          <a:xfrm>
            <a:off x="10668000" y="0"/>
            <a:ext cx="1510271" cy="687860"/>
          </a:xfrm>
        </p:spPr>
        <p:txBody>
          <a:bodyPr/>
          <a:lstStyle/>
          <a:p>
            <a:r>
              <a:rPr lang="en-US"/>
              <a:t>Peter Mougey</a:t>
            </a:r>
          </a:p>
        </p:txBody>
      </p:sp>
      <p:sp>
        <p:nvSpPr>
          <p:cNvPr id="10" name="TextBox 9">
            <a:extLst>
              <a:ext uri="{FF2B5EF4-FFF2-40B4-BE49-F238E27FC236}">
                <a16:creationId xmlns:a16="http://schemas.microsoft.com/office/drawing/2014/main" id="{97937052-B45D-890A-6F88-C5CBAF74831C}"/>
              </a:ext>
            </a:extLst>
          </p:cNvPr>
          <p:cNvSpPr txBox="1"/>
          <p:nvPr/>
        </p:nvSpPr>
        <p:spPr>
          <a:xfrm>
            <a:off x="747926" y="1908045"/>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LHS-1D:</a:t>
            </a:r>
          </a:p>
          <a:p>
            <a:r>
              <a:rPr lang="en-US">
                <a:cs typeface="Calibri"/>
              </a:rPr>
              <a:t>Lunar Highlands Dust Moon Simulant</a:t>
            </a:r>
          </a:p>
        </p:txBody>
      </p:sp>
      <p:sp>
        <p:nvSpPr>
          <p:cNvPr id="8" name="Rectangle: Rounded Corners 7">
            <a:extLst>
              <a:ext uri="{FF2B5EF4-FFF2-40B4-BE49-F238E27FC236}">
                <a16:creationId xmlns:a16="http://schemas.microsoft.com/office/drawing/2014/main" id="{6337252B-3529-FDB0-DAC3-3BB8B322D26F}"/>
              </a:ext>
            </a:extLst>
          </p:cNvPr>
          <p:cNvSpPr/>
          <p:nvPr/>
        </p:nvSpPr>
        <p:spPr>
          <a:xfrm>
            <a:off x="5697811" y="1715751"/>
            <a:ext cx="4113701" cy="4116804"/>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6334915E-BA93-CEEF-B63D-333B24F09526}"/>
              </a:ext>
            </a:extLst>
          </p:cNvPr>
          <p:cNvSpPr txBox="1"/>
          <p:nvPr/>
        </p:nvSpPr>
        <p:spPr>
          <a:xfrm>
            <a:off x="5854787" y="1906768"/>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LMS-1D:</a:t>
            </a:r>
          </a:p>
          <a:p>
            <a:r>
              <a:rPr lang="en-US">
                <a:cs typeface="Calibri"/>
              </a:rPr>
              <a:t>Lunar Mare Dust Moon Simulant</a:t>
            </a:r>
          </a:p>
        </p:txBody>
      </p:sp>
      <p:sp>
        <p:nvSpPr>
          <p:cNvPr id="4" name="TextBox 3">
            <a:extLst>
              <a:ext uri="{FF2B5EF4-FFF2-40B4-BE49-F238E27FC236}">
                <a16:creationId xmlns:a16="http://schemas.microsoft.com/office/drawing/2014/main" id="{5B91FE6D-0F53-FDD0-46F4-AA0A30CBD20D}"/>
              </a:ext>
            </a:extLst>
          </p:cNvPr>
          <p:cNvSpPr txBox="1"/>
          <p:nvPr/>
        </p:nvSpPr>
        <p:spPr>
          <a:xfrm>
            <a:off x="610795" y="2652322"/>
            <a:ext cx="411161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Order Size: 60g</a:t>
            </a:r>
          </a:p>
          <a:p>
            <a:pPr marL="285750" indent="-285750">
              <a:buFont typeface="Arial"/>
              <a:buChar char="•"/>
            </a:pPr>
            <a:r>
              <a:rPr lang="en-US" sz="2200">
                <a:cs typeface="Calibri"/>
              </a:rPr>
              <a:t>Particle size range: &lt;0.04 - 35 µm</a:t>
            </a:r>
          </a:p>
          <a:p>
            <a:pPr marL="285750" indent="-285750">
              <a:buFont typeface="Arial"/>
              <a:buChar char="•"/>
            </a:pPr>
            <a:r>
              <a:rPr lang="en-US" sz="2200">
                <a:cs typeface="Calibri"/>
              </a:rPr>
              <a:t>Mean particle size: 7µm</a:t>
            </a:r>
          </a:p>
          <a:p>
            <a:pPr marL="285750" indent="-285750">
              <a:buFont typeface="Arial"/>
              <a:buChar char="•"/>
            </a:pPr>
            <a:r>
              <a:rPr lang="en-US" sz="2200">
                <a:cs typeface="Calibri"/>
              </a:rPr>
              <a:t>Uncompressed bulk density: 0.79 g/cm^3</a:t>
            </a:r>
          </a:p>
          <a:p>
            <a:pPr marL="285750" indent="-285750">
              <a:buFont typeface="Arial"/>
              <a:buChar char="•"/>
            </a:pPr>
            <a:r>
              <a:rPr lang="en-US" sz="2200">
                <a:cs typeface="Calibri"/>
              </a:rPr>
              <a:t>Approximated cost: $25</a:t>
            </a:r>
          </a:p>
          <a:p>
            <a:pPr marL="285750" indent="-285750">
              <a:buFont typeface="Arial"/>
              <a:buChar char="•"/>
            </a:pPr>
            <a:r>
              <a:rPr lang="en-US" sz="2200">
                <a:cs typeface="Calibri"/>
              </a:rPr>
              <a:t>Approximated shipping: 2-3 weeks</a:t>
            </a:r>
          </a:p>
          <a:p>
            <a:pPr marL="285750" indent="-285750">
              <a:buFont typeface="Arial"/>
              <a:buChar char="•"/>
            </a:pPr>
            <a:endParaRPr lang="en-US">
              <a:cs typeface="Calibri"/>
            </a:endParaRPr>
          </a:p>
        </p:txBody>
      </p:sp>
      <p:sp>
        <p:nvSpPr>
          <p:cNvPr id="7" name="TextBox 6">
            <a:extLst>
              <a:ext uri="{FF2B5EF4-FFF2-40B4-BE49-F238E27FC236}">
                <a16:creationId xmlns:a16="http://schemas.microsoft.com/office/drawing/2014/main" id="{82F8F61B-7DD2-08B5-40A5-370471C8E895}"/>
              </a:ext>
            </a:extLst>
          </p:cNvPr>
          <p:cNvSpPr txBox="1"/>
          <p:nvPr/>
        </p:nvSpPr>
        <p:spPr>
          <a:xfrm>
            <a:off x="5697479" y="2652322"/>
            <a:ext cx="411161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Order Size: 60g</a:t>
            </a:r>
          </a:p>
          <a:p>
            <a:pPr marL="285750" indent="-285750">
              <a:buFont typeface="Arial"/>
              <a:buChar char="•"/>
            </a:pPr>
            <a:r>
              <a:rPr lang="en-US" sz="2200">
                <a:cs typeface="Calibri"/>
              </a:rPr>
              <a:t>Particle size range: &lt;0.04 - 35 µm</a:t>
            </a:r>
          </a:p>
          <a:p>
            <a:pPr marL="285750" indent="-285750">
              <a:buFont typeface="Arial"/>
              <a:buChar char="•"/>
            </a:pPr>
            <a:r>
              <a:rPr lang="en-US" sz="2200">
                <a:cs typeface="Calibri"/>
              </a:rPr>
              <a:t>Mean particle size: 6 µm</a:t>
            </a:r>
          </a:p>
          <a:p>
            <a:pPr marL="285750" indent="-285750">
              <a:buFont typeface="Arial"/>
              <a:buChar char="•"/>
            </a:pPr>
            <a:r>
              <a:rPr lang="en-US" sz="2200">
                <a:cs typeface="Calibri"/>
              </a:rPr>
              <a:t>Uncompressed bulk density: 0.79 g/cm^3</a:t>
            </a:r>
          </a:p>
          <a:p>
            <a:pPr marL="285750" indent="-285750">
              <a:buFont typeface="Arial"/>
              <a:buChar char="•"/>
            </a:pPr>
            <a:r>
              <a:rPr lang="en-US" sz="2200">
                <a:cs typeface="Calibri"/>
              </a:rPr>
              <a:t>Approximated cost: $25</a:t>
            </a:r>
          </a:p>
          <a:p>
            <a:pPr marL="285750" indent="-285750">
              <a:buFont typeface="Arial"/>
              <a:buChar char="•"/>
            </a:pPr>
            <a:r>
              <a:rPr lang="en-US" sz="2200">
                <a:cs typeface="Calibri"/>
              </a:rPr>
              <a:t>Approximated shipping: 2-3 weeks</a:t>
            </a:r>
          </a:p>
          <a:p>
            <a:pPr marL="285750" indent="-285750">
              <a:buFont typeface="Arial"/>
              <a:buChar char="•"/>
            </a:pPr>
            <a:endParaRPr lang="en-US">
              <a:cs typeface="Calibri"/>
            </a:endParaRPr>
          </a:p>
        </p:txBody>
      </p:sp>
      <p:sp>
        <p:nvSpPr>
          <p:cNvPr id="9" name="Title 18">
            <a:extLst>
              <a:ext uri="{FF2B5EF4-FFF2-40B4-BE49-F238E27FC236}">
                <a16:creationId xmlns:a16="http://schemas.microsoft.com/office/drawing/2014/main" id="{7CFBBAD4-4688-5D70-E1DC-1C7C1ACE957A}"/>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Simulants:</a:t>
            </a:r>
          </a:p>
          <a:p>
            <a:pPr>
              <a:spcBef>
                <a:spcPts val="0"/>
              </a:spcBef>
            </a:pPr>
            <a:r>
              <a:rPr lang="en-US" sz="2800"/>
              <a:t>Properties and Shipping</a:t>
            </a:r>
          </a:p>
        </p:txBody>
      </p:sp>
    </p:spTree>
    <p:extLst>
      <p:ext uri="{BB962C8B-B14F-4D97-AF65-F5344CB8AC3E}">
        <p14:creationId xmlns:p14="http://schemas.microsoft.com/office/powerpoint/2010/main" val="1076237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6336A5A-7068-A14C-04D7-98F2A0DB1D67}"/>
              </a:ext>
            </a:extLst>
          </p:cNvPr>
          <p:cNvSpPr/>
          <p:nvPr/>
        </p:nvSpPr>
        <p:spPr>
          <a:xfrm>
            <a:off x="6159212" y="3251027"/>
            <a:ext cx="3546143" cy="137160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0F9F06E-5EDB-9FCE-7DB8-6E1C2925C54F}"/>
              </a:ext>
            </a:extLst>
          </p:cNvPr>
          <p:cNvSpPr/>
          <p:nvPr/>
        </p:nvSpPr>
        <p:spPr>
          <a:xfrm>
            <a:off x="784227" y="3252336"/>
            <a:ext cx="3546143" cy="137160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1133891-AE9A-1D7D-2C6C-918AF68E19A9}"/>
              </a:ext>
            </a:extLst>
          </p:cNvPr>
          <p:cNvSpPr>
            <a:spLocks noGrp="1"/>
          </p:cNvSpPr>
          <p:nvPr>
            <p:ph type="title"/>
          </p:nvPr>
        </p:nvSpPr>
        <p:spPr>
          <a:xfrm>
            <a:off x="99390" y="99390"/>
            <a:ext cx="9753600" cy="960276"/>
          </a:xfrm>
        </p:spPr>
        <p:txBody>
          <a:bodyPr/>
          <a:lstStyle/>
          <a:p>
            <a:r>
              <a:rPr lang="en-US"/>
              <a:t>Anticipating Challenges:</a:t>
            </a:r>
            <a:br>
              <a:rPr lang="en-US"/>
            </a:br>
            <a:r>
              <a:rPr lang="en-US" sz="2800"/>
              <a:t>Targets and Metrics Generation</a:t>
            </a:r>
          </a:p>
        </p:txBody>
      </p:sp>
      <p:sp>
        <p:nvSpPr>
          <p:cNvPr id="3" name="Slide Number Placeholder 2">
            <a:extLst>
              <a:ext uri="{FF2B5EF4-FFF2-40B4-BE49-F238E27FC236}">
                <a16:creationId xmlns:a16="http://schemas.microsoft.com/office/drawing/2014/main" id="{11E9E6C2-7DB9-A364-521C-5B473BAB80E1}"/>
              </a:ext>
            </a:extLst>
          </p:cNvPr>
          <p:cNvSpPr>
            <a:spLocks noGrp="1"/>
          </p:cNvSpPr>
          <p:nvPr>
            <p:ph type="sldNum" sz="quarter" idx="10"/>
          </p:nvPr>
        </p:nvSpPr>
        <p:spPr/>
        <p:txBody>
          <a:bodyPr/>
          <a:lstStyle/>
          <a:p>
            <a:fld id="{72E20F18-833A-4542-A439-FC39BC210022}" type="slidenum">
              <a:rPr lang="en-US" smtClean="0"/>
              <a:pPr/>
              <a:t>15</a:t>
            </a:fld>
            <a:endParaRPr lang="en-US"/>
          </a:p>
        </p:txBody>
      </p:sp>
      <p:sp>
        <p:nvSpPr>
          <p:cNvPr id="4" name="Footer Placeholder 3">
            <a:extLst>
              <a:ext uri="{FF2B5EF4-FFF2-40B4-BE49-F238E27FC236}">
                <a16:creationId xmlns:a16="http://schemas.microsoft.com/office/drawing/2014/main" id="{C4EA3511-B0A7-47CC-F59A-BBEEEB098A93}"/>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42B9740B-AF39-BA14-8357-9A2FEF4C96A7}"/>
              </a:ext>
            </a:extLst>
          </p:cNvPr>
          <p:cNvSpPr>
            <a:spLocks noGrp="1"/>
          </p:cNvSpPr>
          <p:nvPr>
            <p:ph type="body" sz="quarter" idx="15"/>
          </p:nvPr>
        </p:nvSpPr>
        <p:spPr/>
        <p:txBody>
          <a:bodyPr/>
          <a:lstStyle/>
          <a:p>
            <a:r>
              <a:rPr lang="en-US"/>
              <a:t>Peter </a:t>
            </a:r>
            <a:r>
              <a:rPr lang="en-US" err="1"/>
              <a:t>Mougey</a:t>
            </a:r>
            <a:endParaRPr lang="en-US"/>
          </a:p>
        </p:txBody>
      </p:sp>
      <p:sp>
        <p:nvSpPr>
          <p:cNvPr id="9" name="Rectangle: Rounded Corners 8">
            <a:extLst>
              <a:ext uri="{FF2B5EF4-FFF2-40B4-BE49-F238E27FC236}">
                <a16:creationId xmlns:a16="http://schemas.microsoft.com/office/drawing/2014/main" id="{06182D08-A55C-4479-C688-2B959B2BEDB2}"/>
              </a:ext>
            </a:extLst>
          </p:cNvPr>
          <p:cNvSpPr/>
          <p:nvPr/>
        </p:nvSpPr>
        <p:spPr>
          <a:xfrm>
            <a:off x="784228" y="1592044"/>
            <a:ext cx="3546143" cy="137160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5C7F589-C679-21FA-5A1F-4AADABC42B3A}"/>
              </a:ext>
            </a:extLst>
          </p:cNvPr>
          <p:cNvSpPr/>
          <p:nvPr/>
        </p:nvSpPr>
        <p:spPr>
          <a:xfrm>
            <a:off x="6156606" y="1590835"/>
            <a:ext cx="3546143" cy="137160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E2F59184-B94D-ED13-6FCD-807A238165DC}"/>
              </a:ext>
            </a:extLst>
          </p:cNvPr>
          <p:cNvSpPr txBox="1"/>
          <p:nvPr/>
        </p:nvSpPr>
        <p:spPr>
          <a:xfrm>
            <a:off x="790921" y="1595308"/>
            <a:ext cx="35479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782F41"/>
                </a:solidFill>
                <a:cs typeface="Calibri"/>
              </a:rPr>
              <a:t>Problem:</a:t>
            </a:r>
          </a:p>
          <a:p>
            <a:pPr marL="285750" indent="-285750">
              <a:buFont typeface="Arial"/>
              <a:buChar char="•"/>
            </a:pPr>
            <a:r>
              <a:rPr lang="en-US">
                <a:solidFill>
                  <a:srgbClr val="782F41"/>
                </a:solidFill>
                <a:cs typeface="Calibri"/>
              </a:rPr>
              <a:t>Simulant particle too small to see with naked eye</a:t>
            </a:r>
          </a:p>
        </p:txBody>
      </p:sp>
      <p:sp>
        <p:nvSpPr>
          <p:cNvPr id="15" name="TextBox 14">
            <a:extLst>
              <a:ext uri="{FF2B5EF4-FFF2-40B4-BE49-F238E27FC236}">
                <a16:creationId xmlns:a16="http://schemas.microsoft.com/office/drawing/2014/main" id="{8DAAA017-C595-A3F8-0D4E-2150288FDA65}"/>
              </a:ext>
            </a:extLst>
          </p:cNvPr>
          <p:cNvSpPr txBox="1"/>
          <p:nvPr/>
        </p:nvSpPr>
        <p:spPr>
          <a:xfrm>
            <a:off x="790921" y="3253644"/>
            <a:ext cx="35479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782F41"/>
                </a:solidFill>
                <a:cs typeface="Calibri"/>
              </a:rPr>
              <a:t>Problem:</a:t>
            </a:r>
          </a:p>
          <a:p>
            <a:pPr marL="285750" indent="-285750">
              <a:buFont typeface="Arial"/>
              <a:buChar char="•"/>
            </a:pPr>
            <a:r>
              <a:rPr lang="en-US">
                <a:solidFill>
                  <a:srgbClr val="782F41"/>
                </a:solidFill>
                <a:cs typeface="Calibri"/>
              </a:rPr>
              <a:t>Simulant sticking due to moisture</a:t>
            </a:r>
          </a:p>
        </p:txBody>
      </p:sp>
      <p:sp>
        <p:nvSpPr>
          <p:cNvPr id="17" name="TextBox 16">
            <a:extLst>
              <a:ext uri="{FF2B5EF4-FFF2-40B4-BE49-F238E27FC236}">
                <a16:creationId xmlns:a16="http://schemas.microsoft.com/office/drawing/2014/main" id="{EFA588F2-5E64-49C0-2F92-A7A140BCF3B9}"/>
              </a:ext>
            </a:extLst>
          </p:cNvPr>
          <p:cNvSpPr txBox="1"/>
          <p:nvPr/>
        </p:nvSpPr>
        <p:spPr>
          <a:xfrm>
            <a:off x="6157103" y="3252336"/>
            <a:ext cx="35479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782F41"/>
                </a:solidFill>
                <a:cs typeface="Calibri"/>
              </a:rPr>
              <a:t>Solution:</a:t>
            </a:r>
          </a:p>
          <a:p>
            <a:pPr marL="285750" indent="-285750">
              <a:buFont typeface="Arial"/>
              <a:buChar char="•"/>
            </a:pPr>
            <a:r>
              <a:rPr lang="en-US">
                <a:solidFill>
                  <a:srgbClr val="782F41"/>
                </a:solidFill>
                <a:cs typeface="Calibri"/>
              </a:rPr>
              <a:t>Dehydrating simulant and spheres</a:t>
            </a:r>
          </a:p>
        </p:txBody>
      </p:sp>
      <p:sp>
        <p:nvSpPr>
          <p:cNvPr id="18" name="TextBox 17">
            <a:extLst>
              <a:ext uri="{FF2B5EF4-FFF2-40B4-BE49-F238E27FC236}">
                <a16:creationId xmlns:a16="http://schemas.microsoft.com/office/drawing/2014/main" id="{179F6DE2-6639-EE11-520A-680EF1B837EF}"/>
              </a:ext>
            </a:extLst>
          </p:cNvPr>
          <p:cNvSpPr txBox="1"/>
          <p:nvPr/>
        </p:nvSpPr>
        <p:spPr>
          <a:xfrm>
            <a:off x="6157103" y="1594098"/>
            <a:ext cx="35479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782F41"/>
                </a:solidFill>
                <a:cs typeface="Calibri"/>
              </a:rPr>
              <a:t>Solution:</a:t>
            </a:r>
          </a:p>
          <a:p>
            <a:pPr marL="285750" indent="-285750">
              <a:buFont typeface="Arial"/>
              <a:buChar char="•"/>
            </a:pPr>
            <a:r>
              <a:rPr lang="en-US">
                <a:solidFill>
                  <a:srgbClr val="782F41"/>
                </a:solidFill>
                <a:cs typeface="Calibri"/>
              </a:rPr>
              <a:t>Fluorescent glass spheres</a:t>
            </a:r>
          </a:p>
        </p:txBody>
      </p:sp>
      <p:pic>
        <p:nvPicPr>
          <p:cNvPr id="19" name="Graphic 18" descr="Low Vision with solid fill">
            <a:extLst>
              <a:ext uri="{FF2B5EF4-FFF2-40B4-BE49-F238E27FC236}">
                <a16:creationId xmlns:a16="http://schemas.microsoft.com/office/drawing/2014/main" id="{5A4BF7DB-2CFB-FD43-35FF-11BEBAE1F5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2483" y="2413750"/>
            <a:ext cx="549632" cy="549633"/>
          </a:xfrm>
          <a:prstGeom prst="rect">
            <a:avLst/>
          </a:prstGeom>
        </p:spPr>
      </p:pic>
      <p:pic>
        <p:nvPicPr>
          <p:cNvPr id="20" name="Graphic 19" descr="Lights On with solid fill">
            <a:extLst>
              <a:ext uri="{FF2B5EF4-FFF2-40B4-BE49-F238E27FC236}">
                <a16:creationId xmlns:a16="http://schemas.microsoft.com/office/drawing/2014/main" id="{9DFEAAF4-2EF9-CD38-4E3A-53AEFD7CE54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656596" y="2385060"/>
            <a:ext cx="546162" cy="552358"/>
          </a:xfrm>
          <a:prstGeom prst="rect">
            <a:avLst/>
          </a:prstGeom>
        </p:spPr>
      </p:pic>
      <p:pic>
        <p:nvPicPr>
          <p:cNvPr id="22" name="Graphic 21" descr="Water outline">
            <a:extLst>
              <a:ext uri="{FF2B5EF4-FFF2-40B4-BE49-F238E27FC236}">
                <a16:creationId xmlns:a16="http://schemas.microsoft.com/office/drawing/2014/main" id="{CDE72F78-FC45-7330-0CA5-DFC8682A4A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1119" y="4098289"/>
            <a:ext cx="552358" cy="548888"/>
          </a:xfrm>
          <a:prstGeom prst="rect">
            <a:avLst/>
          </a:prstGeom>
        </p:spPr>
      </p:pic>
      <p:pic>
        <p:nvPicPr>
          <p:cNvPr id="23" name="Graphic 22" descr="Fire outline">
            <a:extLst>
              <a:ext uri="{FF2B5EF4-FFF2-40B4-BE49-F238E27FC236}">
                <a16:creationId xmlns:a16="http://schemas.microsoft.com/office/drawing/2014/main" id="{A8E2AB69-FC56-6027-955F-FD9C2BE029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8011" y="4051247"/>
            <a:ext cx="546162" cy="548888"/>
          </a:xfrm>
          <a:prstGeom prst="rect">
            <a:avLst/>
          </a:prstGeom>
        </p:spPr>
      </p:pic>
      <p:pic>
        <p:nvPicPr>
          <p:cNvPr id="24" name="Graphic 23" descr="Arrow Right with solid fill">
            <a:extLst>
              <a:ext uri="{FF2B5EF4-FFF2-40B4-BE49-F238E27FC236}">
                <a16:creationId xmlns:a16="http://schemas.microsoft.com/office/drawing/2014/main" id="{5DC41B75-5060-0D8F-65A7-4BE9652ACE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36991" y="1604109"/>
            <a:ext cx="1636293" cy="1629610"/>
          </a:xfrm>
          <a:prstGeom prst="rect">
            <a:avLst/>
          </a:prstGeom>
        </p:spPr>
      </p:pic>
      <p:pic>
        <p:nvPicPr>
          <p:cNvPr id="25" name="Graphic 24" descr="Arrow Right with solid fill">
            <a:extLst>
              <a:ext uri="{FF2B5EF4-FFF2-40B4-BE49-F238E27FC236}">
                <a16:creationId xmlns:a16="http://schemas.microsoft.com/office/drawing/2014/main" id="{750C9D37-AD84-5DBA-D29C-7DE319F03F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30421" y="3145123"/>
            <a:ext cx="1636293" cy="1629610"/>
          </a:xfrm>
          <a:prstGeom prst="rect">
            <a:avLst/>
          </a:prstGeom>
        </p:spPr>
      </p:pic>
      <p:sp>
        <p:nvSpPr>
          <p:cNvPr id="16" name="Rectangle: Rounded Corners 15">
            <a:extLst>
              <a:ext uri="{FF2B5EF4-FFF2-40B4-BE49-F238E27FC236}">
                <a16:creationId xmlns:a16="http://schemas.microsoft.com/office/drawing/2014/main" id="{4C5BC00A-6EAB-8F8D-90EB-EFF54F535CC0}"/>
              </a:ext>
            </a:extLst>
          </p:cNvPr>
          <p:cNvSpPr/>
          <p:nvPr/>
        </p:nvSpPr>
        <p:spPr>
          <a:xfrm>
            <a:off x="6159212" y="4823948"/>
            <a:ext cx="3546143" cy="137160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14960F0-967E-A603-EFAC-C7633573C93D}"/>
              </a:ext>
            </a:extLst>
          </p:cNvPr>
          <p:cNvSpPr/>
          <p:nvPr/>
        </p:nvSpPr>
        <p:spPr>
          <a:xfrm>
            <a:off x="771836" y="4819701"/>
            <a:ext cx="3546143" cy="137160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1A5DF969-0A4D-A8AF-AC3A-6C40D3717C48}"/>
              </a:ext>
            </a:extLst>
          </p:cNvPr>
          <p:cNvSpPr txBox="1"/>
          <p:nvPr/>
        </p:nvSpPr>
        <p:spPr>
          <a:xfrm>
            <a:off x="772335" y="4864375"/>
            <a:ext cx="35479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782F41"/>
                </a:solidFill>
                <a:cs typeface="Calibri"/>
              </a:rPr>
              <a:t>Problem:</a:t>
            </a:r>
          </a:p>
          <a:p>
            <a:pPr marL="285750" indent="-285750">
              <a:buFont typeface="Arial"/>
              <a:buChar char="•"/>
            </a:pPr>
            <a:r>
              <a:rPr lang="en-US">
                <a:solidFill>
                  <a:srgbClr val="782F41"/>
                </a:solidFill>
                <a:cs typeface="Calibri"/>
              </a:rPr>
              <a:t>Visualizing the movement of particles and air flow</a:t>
            </a:r>
          </a:p>
        </p:txBody>
      </p:sp>
      <p:sp>
        <p:nvSpPr>
          <p:cNvPr id="27" name="TextBox 26">
            <a:extLst>
              <a:ext uri="{FF2B5EF4-FFF2-40B4-BE49-F238E27FC236}">
                <a16:creationId xmlns:a16="http://schemas.microsoft.com/office/drawing/2014/main" id="{87CE321B-BA5B-D8C5-29D7-428205C552AD}"/>
              </a:ext>
            </a:extLst>
          </p:cNvPr>
          <p:cNvSpPr txBox="1"/>
          <p:nvPr/>
        </p:nvSpPr>
        <p:spPr>
          <a:xfrm>
            <a:off x="6157103" y="4825257"/>
            <a:ext cx="35479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782F41"/>
                </a:solidFill>
                <a:cs typeface="Calibri"/>
              </a:rPr>
              <a:t>Solution:</a:t>
            </a:r>
          </a:p>
          <a:p>
            <a:pPr marL="285750" indent="-285750">
              <a:buFont typeface="Arial"/>
              <a:buChar char="•"/>
            </a:pPr>
            <a:r>
              <a:rPr lang="en-US">
                <a:solidFill>
                  <a:schemeClr val="tx2"/>
                </a:solidFill>
                <a:cs typeface="Calibri"/>
              </a:rPr>
              <a:t>Use Particle Image Velocimetry (PIV) to visualize particles</a:t>
            </a:r>
          </a:p>
        </p:txBody>
      </p:sp>
      <p:pic>
        <p:nvPicPr>
          <p:cNvPr id="28" name="Graphic 27" descr="Windy outline">
            <a:extLst>
              <a:ext uri="{FF2B5EF4-FFF2-40B4-BE49-F238E27FC236}">
                <a16:creationId xmlns:a16="http://schemas.microsoft.com/office/drawing/2014/main" id="{F3645BEB-FE54-462E-240E-A3346DCB74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24503" y="5714692"/>
            <a:ext cx="548888" cy="548888"/>
          </a:xfrm>
          <a:prstGeom prst="rect">
            <a:avLst/>
          </a:prstGeom>
        </p:spPr>
      </p:pic>
      <p:pic>
        <p:nvPicPr>
          <p:cNvPr id="29" name="Graphic 28" descr="Camera outline">
            <a:extLst>
              <a:ext uri="{FF2B5EF4-FFF2-40B4-BE49-F238E27FC236}">
                <a16:creationId xmlns:a16="http://schemas.microsoft.com/office/drawing/2014/main" id="{012A0FE6-1B66-DB69-F827-D61249C3FB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42499" y="5654350"/>
            <a:ext cx="546162" cy="546162"/>
          </a:xfrm>
          <a:prstGeom prst="rect">
            <a:avLst/>
          </a:prstGeom>
        </p:spPr>
      </p:pic>
      <p:pic>
        <p:nvPicPr>
          <p:cNvPr id="31" name="Graphic 30" descr="Arrow Right with solid fill">
            <a:extLst>
              <a:ext uri="{FF2B5EF4-FFF2-40B4-BE49-F238E27FC236}">
                <a16:creationId xmlns:a16="http://schemas.microsoft.com/office/drawing/2014/main" id="{0D599D00-1036-19A3-3391-7D878C49E8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18030" y="4686136"/>
            <a:ext cx="1636293" cy="1629610"/>
          </a:xfrm>
          <a:prstGeom prst="rect">
            <a:avLst/>
          </a:prstGeom>
        </p:spPr>
      </p:pic>
      <p:pic>
        <p:nvPicPr>
          <p:cNvPr id="32" name="Graphic 31" descr="Windy outline">
            <a:extLst>
              <a:ext uri="{FF2B5EF4-FFF2-40B4-BE49-F238E27FC236}">
                <a16:creationId xmlns:a16="http://schemas.microsoft.com/office/drawing/2014/main" id="{62AF0660-3537-2DD7-62F6-C5599B4570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2573390" y="5714691"/>
            <a:ext cx="548392" cy="549631"/>
          </a:xfrm>
          <a:prstGeom prst="rect">
            <a:avLst/>
          </a:prstGeom>
        </p:spPr>
      </p:pic>
    </p:spTree>
    <p:extLst>
      <p:ext uri="{BB962C8B-B14F-4D97-AF65-F5344CB8AC3E}">
        <p14:creationId xmlns:p14="http://schemas.microsoft.com/office/powerpoint/2010/main" val="29145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16</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Peter Mougey</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51636CC-02C2-240D-3F5E-02A73CE5A17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Visualizing content:</a:t>
            </a:r>
            <a:br>
              <a:rPr lang="en-US"/>
            </a:br>
            <a:r>
              <a:rPr lang="en-US" sz="2800"/>
              <a:t>UV Solution</a:t>
            </a:r>
          </a:p>
        </p:txBody>
      </p:sp>
    </p:spTree>
    <p:extLst>
      <p:ext uri="{BB962C8B-B14F-4D97-AF65-F5344CB8AC3E}">
        <p14:creationId xmlns:p14="http://schemas.microsoft.com/office/powerpoint/2010/main" val="2047982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17</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Peter Mougey</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54E7FE5-0E2C-3F52-05E1-A2D71DD2829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Visualizing content:</a:t>
            </a:r>
            <a:br>
              <a:rPr lang="en-US"/>
            </a:br>
            <a:r>
              <a:rPr lang="en-US" sz="2800"/>
              <a:t>UV Solution</a:t>
            </a:r>
          </a:p>
        </p:txBody>
      </p:sp>
    </p:spTree>
    <p:extLst>
      <p:ext uri="{BB962C8B-B14F-4D97-AF65-F5344CB8AC3E}">
        <p14:creationId xmlns:p14="http://schemas.microsoft.com/office/powerpoint/2010/main" val="131105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18</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Peter Mougey</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0D0911-D428-6F07-5A1B-E2E7636A35D5}"/>
              </a:ext>
            </a:extLst>
          </p:cNvPr>
          <p:cNvSpPr/>
          <p:nvPr/>
        </p:nvSpPr>
        <p:spPr>
          <a:xfrm>
            <a:off x="3774068" y="229033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EB96B1-8DB2-9EAE-2570-1B52E9B2628D}"/>
              </a:ext>
            </a:extLst>
          </p:cNvPr>
          <p:cNvSpPr/>
          <p:nvPr/>
        </p:nvSpPr>
        <p:spPr>
          <a:xfrm>
            <a:off x="5124604" y="247618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5A78A8-858E-BBD5-2E1D-091ED4F4B8BD}"/>
              </a:ext>
            </a:extLst>
          </p:cNvPr>
          <p:cNvSpPr/>
          <p:nvPr/>
        </p:nvSpPr>
        <p:spPr>
          <a:xfrm>
            <a:off x="6320263" y="2575310"/>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235D83-3A34-715A-D421-654544F1C934}"/>
              </a:ext>
            </a:extLst>
          </p:cNvPr>
          <p:cNvSpPr/>
          <p:nvPr/>
        </p:nvSpPr>
        <p:spPr>
          <a:xfrm>
            <a:off x="3043044" y="454535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DEC2BF-7176-919E-853C-2042250B6EDC}"/>
              </a:ext>
            </a:extLst>
          </p:cNvPr>
          <p:cNvSpPr/>
          <p:nvPr/>
        </p:nvSpPr>
        <p:spPr>
          <a:xfrm>
            <a:off x="5725532" y="5251603"/>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061926-3764-4438-78E2-CE3C51233013}"/>
              </a:ext>
            </a:extLst>
          </p:cNvPr>
          <p:cNvSpPr/>
          <p:nvPr/>
        </p:nvSpPr>
        <p:spPr>
          <a:xfrm>
            <a:off x="5490117" y="341165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65BE1F-0D8B-F48A-AA6D-07A74F328B6D}"/>
              </a:ext>
            </a:extLst>
          </p:cNvPr>
          <p:cNvSpPr/>
          <p:nvPr/>
        </p:nvSpPr>
        <p:spPr>
          <a:xfrm>
            <a:off x="6586653" y="330633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543E1B-A7E1-D19E-E6DC-8FB921A3D015}"/>
              </a:ext>
            </a:extLst>
          </p:cNvPr>
          <p:cNvSpPr/>
          <p:nvPr/>
        </p:nvSpPr>
        <p:spPr>
          <a:xfrm>
            <a:off x="5130799" y="433472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02FF9A-1868-1A87-F210-8AC7D75EB794}"/>
              </a:ext>
            </a:extLst>
          </p:cNvPr>
          <p:cNvSpPr/>
          <p:nvPr/>
        </p:nvSpPr>
        <p:spPr>
          <a:xfrm>
            <a:off x="6115824" y="396301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DCDE69-938C-0217-BA34-F12717DDE30A}"/>
              </a:ext>
            </a:extLst>
          </p:cNvPr>
          <p:cNvSpPr/>
          <p:nvPr/>
        </p:nvSpPr>
        <p:spPr>
          <a:xfrm>
            <a:off x="3049239" y="289126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8E861E4-33A0-7ECF-BB37-D636A60513F1}"/>
              </a:ext>
            </a:extLst>
          </p:cNvPr>
          <p:cNvSpPr/>
          <p:nvPr/>
        </p:nvSpPr>
        <p:spPr>
          <a:xfrm>
            <a:off x="4505093" y="49728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D7F59F-5459-565B-7FB5-D14422EBC91E}"/>
              </a:ext>
            </a:extLst>
          </p:cNvPr>
          <p:cNvSpPr/>
          <p:nvPr/>
        </p:nvSpPr>
        <p:spPr>
          <a:xfrm>
            <a:off x="6487531" y="4805553"/>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4CD79F-3CAA-2EB0-D809-E6B49345D4B2}"/>
              </a:ext>
            </a:extLst>
          </p:cNvPr>
          <p:cNvSpPr/>
          <p:nvPr/>
        </p:nvSpPr>
        <p:spPr>
          <a:xfrm>
            <a:off x="7856652" y="51586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80F320-8E71-AF98-5473-4F91ADA931C9}"/>
              </a:ext>
            </a:extLst>
          </p:cNvPr>
          <p:cNvSpPr/>
          <p:nvPr/>
        </p:nvSpPr>
        <p:spPr>
          <a:xfrm>
            <a:off x="8234554" y="264345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ghts On outline">
            <a:extLst>
              <a:ext uri="{FF2B5EF4-FFF2-40B4-BE49-F238E27FC236}">
                <a16:creationId xmlns:a16="http://schemas.microsoft.com/office/drawing/2014/main" id="{3866B797-82E2-0627-073E-13B2FEF53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9141" y="3297042"/>
            <a:ext cx="1211765" cy="1211765"/>
          </a:xfrm>
          <a:prstGeom prst="rect">
            <a:avLst/>
          </a:prstGeom>
        </p:spPr>
      </p:pic>
      <p:sp>
        <p:nvSpPr>
          <p:cNvPr id="26" name="Flowchart: Manual Operation 25">
            <a:extLst>
              <a:ext uri="{FF2B5EF4-FFF2-40B4-BE49-F238E27FC236}">
                <a16:creationId xmlns:a16="http://schemas.microsoft.com/office/drawing/2014/main" id="{8D3FDEAD-C03E-50C6-9478-200648F6C18B}"/>
              </a:ext>
            </a:extLst>
          </p:cNvPr>
          <p:cNvSpPr/>
          <p:nvPr/>
        </p:nvSpPr>
        <p:spPr>
          <a:xfrm rot="16200000">
            <a:off x="5279872" y="985745"/>
            <a:ext cx="2072885" cy="6020988"/>
          </a:xfrm>
          <a:prstGeom prst="flowChartManualOperation">
            <a:avLst/>
          </a:prstGeom>
          <a:solidFill>
            <a:srgbClr val="D921CC">
              <a:alpha val="28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F4CA6640-7844-E307-3D32-1C2A2B997BA3}"/>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Visualizing content:</a:t>
            </a:r>
            <a:br>
              <a:rPr lang="en-US"/>
            </a:br>
            <a:r>
              <a:rPr lang="en-US" sz="2800"/>
              <a:t>UV Solution</a:t>
            </a:r>
          </a:p>
        </p:txBody>
      </p:sp>
    </p:spTree>
    <p:extLst>
      <p:ext uri="{BB962C8B-B14F-4D97-AF65-F5344CB8AC3E}">
        <p14:creationId xmlns:p14="http://schemas.microsoft.com/office/powerpoint/2010/main" val="1132400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9472961-4829-2742-DC48-9926BC225803}"/>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4" name="Footer Placeholder 2">
            <a:extLst>
              <a:ext uri="{FF2B5EF4-FFF2-40B4-BE49-F238E27FC236}">
                <a16:creationId xmlns:a16="http://schemas.microsoft.com/office/drawing/2014/main" id="{CFEBFAC2-0E5C-D57D-B48C-03F0DF7D1BDE}"/>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11" name="Rectangle: Rounded Corners 10">
            <a:extLst>
              <a:ext uri="{FF2B5EF4-FFF2-40B4-BE49-F238E27FC236}">
                <a16:creationId xmlns:a16="http://schemas.microsoft.com/office/drawing/2014/main" id="{641FE673-D4E8-0F04-9B4A-0C0530DF357F}"/>
              </a:ext>
            </a:extLst>
          </p:cNvPr>
          <p:cNvSpPr/>
          <p:nvPr/>
        </p:nvSpPr>
        <p:spPr>
          <a:xfrm>
            <a:off x="461296" y="1042987"/>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DC722DA-CEE5-DE43-9BC0-5AD79FB25B4B}"/>
              </a:ext>
            </a:extLst>
          </p:cNvPr>
          <p:cNvSpPr/>
          <p:nvPr/>
        </p:nvSpPr>
        <p:spPr>
          <a:xfrm>
            <a:off x="331485" y="1530283"/>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83F7AD-022A-1CCC-6005-D434F82BF3E0}"/>
              </a:ext>
            </a:extLst>
          </p:cNvPr>
          <p:cNvSpPr txBox="1"/>
          <p:nvPr/>
        </p:nvSpPr>
        <p:spPr>
          <a:xfrm>
            <a:off x="331258" y="1536908"/>
            <a:ext cx="3035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Measures the Density of Air</a:t>
            </a:r>
          </a:p>
        </p:txBody>
      </p:sp>
      <p:sp>
        <p:nvSpPr>
          <p:cNvPr id="10" name="TextBox 9">
            <a:extLst>
              <a:ext uri="{FF2B5EF4-FFF2-40B4-BE49-F238E27FC236}">
                <a16:creationId xmlns:a16="http://schemas.microsoft.com/office/drawing/2014/main" id="{88A6BCEE-CD2C-6916-2F6D-53BD6C6B66FA}"/>
              </a:ext>
            </a:extLst>
          </p:cNvPr>
          <p:cNvSpPr txBox="1"/>
          <p:nvPr/>
        </p:nvSpPr>
        <p:spPr>
          <a:xfrm>
            <a:off x="461554" y="1988928"/>
            <a:ext cx="27641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libri"/>
                <a:cs typeface="Times New Roman"/>
              </a:rPr>
              <a:t>1.225 kg/m</a:t>
            </a:r>
            <a:r>
              <a:rPr lang="en-US" sz="1600" baseline="30000">
                <a:latin typeface="Calibri"/>
                <a:cs typeface="Times New Roman"/>
              </a:rPr>
              <a:t>3</a:t>
            </a:r>
            <a:r>
              <a:rPr lang="en-US" sz="1600">
                <a:latin typeface="Calibri"/>
                <a:cs typeface="Times New Roman"/>
              </a:rPr>
              <a:t> </a:t>
            </a:r>
          </a:p>
          <a:p>
            <a:pPr marL="285750" indent="-285750">
              <a:buFont typeface="Arial"/>
              <a:buChar char="•"/>
            </a:pPr>
            <a:r>
              <a:rPr lang="en-US" sz="1600">
                <a:latin typeface="Calibri"/>
                <a:cs typeface="Times New Roman"/>
              </a:rPr>
              <a:t>Measurement based on standard</a:t>
            </a:r>
          </a:p>
          <a:p>
            <a:endParaRPr lang="en-US" sz="1100">
              <a:latin typeface="Times New Roman"/>
              <a:cs typeface="Times New Roman"/>
            </a:endParaRPr>
          </a:p>
        </p:txBody>
      </p:sp>
      <p:pic>
        <p:nvPicPr>
          <p:cNvPr id="12" name="Graphic 11" descr="Windy outline">
            <a:extLst>
              <a:ext uri="{FF2B5EF4-FFF2-40B4-BE49-F238E27FC236}">
                <a16:creationId xmlns:a16="http://schemas.microsoft.com/office/drawing/2014/main" id="{403AB1E5-C0B0-B84C-560A-BE39721BD0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3990" y="978367"/>
            <a:ext cx="623359" cy="623359"/>
          </a:xfrm>
          <a:prstGeom prst="rect">
            <a:avLst/>
          </a:prstGeom>
        </p:spPr>
      </p:pic>
      <p:sp>
        <p:nvSpPr>
          <p:cNvPr id="3" name="Rectangle: Rounded Corners 2">
            <a:extLst>
              <a:ext uri="{FF2B5EF4-FFF2-40B4-BE49-F238E27FC236}">
                <a16:creationId xmlns:a16="http://schemas.microsoft.com/office/drawing/2014/main" id="{10AECCE4-57EB-A0CC-C1F9-5C1E2C45899D}"/>
              </a:ext>
            </a:extLst>
          </p:cNvPr>
          <p:cNvSpPr/>
          <p:nvPr/>
        </p:nvSpPr>
        <p:spPr>
          <a:xfrm>
            <a:off x="461070" y="3701588"/>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6A8CC24-7862-7C82-2E13-FA51EAE08672}"/>
              </a:ext>
            </a:extLst>
          </p:cNvPr>
          <p:cNvSpPr/>
          <p:nvPr/>
        </p:nvSpPr>
        <p:spPr>
          <a:xfrm>
            <a:off x="331258" y="4188883"/>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2504CA5-22BF-2CFB-BD1E-5226A16508A2}"/>
              </a:ext>
            </a:extLst>
          </p:cNvPr>
          <p:cNvSpPr txBox="1"/>
          <p:nvPr/>
        </p:nvSpPr>
        <p:spPr>
          <a:xfrm>
            <a:off x="320522" y="4106057"/>
            <a:ext cx="3035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Binary: Model of the Particle Flow</a:t>
            </a:r>
          </a:p>
        </p:txBody>
      </p:sp>
      <p:sp>
        <p:nvSpPr>
          <p:cNvPr id="17" name="TextBox 16">
            <a:extLst>
              <a:ext uri="{FF2B5EF4-FFF2-40B4-BE49-F238E27FC236}">
                <a16:creationId xmlns:a16="http://schemas.microsoft.com/office/drawing/2014/main" id="{9B210A16-91AD-B551-247C-FE4C7D17A789}"/>
              </a:ext>
            </a:extLst>
          </p:cNvPr>
          <p:cNvSpPr txBox="1"/>
          <p:nvPr/>
        </p:nvSpPr>
        <p:spPr>
          <a:xfrm>
            <a:off x="461327" y="4647528"/>
            <a:ext cx="2764140" cy="1738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1</a:t>
            </a:r>
          </a:p>
          <a:p>
            <a:pPr marL="285750" indent="-285750">
              <a:buFont typeface="Arial,Sans-Serif"/>
              <a:buChar char="•"/>
            </a:pPr>
            <a:r>
              <a:rPr lang="en-US" sz="1600">
                <a:latin typeface="Calibri"/>
                <a:cs typeface="Times New Roman"/>
              </a:rPr>
              <a:t>Measurement based on pass or fail outcome from CFD run</a:t>
            </a:r>
          </a:p>
          <a:p>
            <a:pPr marL="285750" indent="-285750">
              <a:buFont typeface="Arial"/>
              <a:buChar char="•"/>
            </a:pPr>
            <a:endParaRPr lang="en-US" sz="1600">
              <a:latin typeface="Calibri"/>
              <a:cs typeface="Calibri"/>
            </a:endParaRPr>
          </a:p>
          <a:p>
            <a:pPr marL="285750" indent="-285750">
              <a:buFont typeface="Arial"/>
              <a:buChar char="•"/>
            </a:pPr>
            <a:endParaRPr lang="en-US" sz="1600">
              <a:latin typeface="Calibri"/>
              <a:cs typeface="Calibri"/>
            </a:endParaRPr>
          </a:p>
          <a:p>
            <a:endParaRPr lang="en-US" sz="1100">
              <a:latin typeface="Times New Roman"/>
              <a:cs typeface="Times New Roman"/>
            </a:endParaRPr>
          </a:p>
        </p:txBody>
      </p:sp>
      <p:pic>
        <p:nvPicPr>
          <p:cNvPr id="20" name="Graphic 19" descr="Arrow circle outline">
            <a:extLst>
              <a:ext uri="{FF2B5EF4-FFF2-40B4-BE49-F238E27FC236}">
                <a16:creationId xmlns:a16="http://schemas.microsoft.com/office/drawing/2014/main" id="{7CC79279-512C-BC6F-0D83-D9A12A9536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3763" y="3636968"/>
            <a:ext cx="623359" cy="623359"/>
          </a:xfrm>
          <a:prstGeom prst="rect">
            <a:avLst/>
          </a:prstGeom>
        </p:spPr>
      </p:pic>
      <p:sp>
        <p:nvSpPr>
          <p:cNvPr id="21" name="Rectangle: Rounded Corners 20">
            <a:extLst>
              <a:ext uri="{FF2B5EF4-FFF2-40B4-BE49-F238E27FC236}">
                <a16:creationId xmlns:a16="http://schemas.microsoft.com/office/drawing/2014/main" id="{D0F1F51A-49A8-6EFD-7EAC-246DED0CCC71}"/>
              </a:ext>
            </a:extLst>
          </p:cNvPr>
          <p:cNvSpPr/>
          <p:nvPr/>
        </p:nvSpPr>
        <p:spPr>
          <a:xfrm>
            <a:off x="3906171" y="1042987"/>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490055E-889D-6026-798F-2BF1093FD2CB}"/>
              </a:ext>
            </a:extLst>
          </p:cNvPr>
          <p:cNvSpPr/>
          <p:nvPr/>
        </p:nvSpPr>
        <p:spPr>
          <a:xfrm>
            <a:off x="3776359" y="1530282"/>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786C69-3F47-673C-CEF5-598F31F72AAA}"/>
              </a:ext>
            </a:extLst>
          </p:cNvPr>
          <p:cNvSpPr txBox="1"/>
          <p:nvPr/>
        </p:nvSpPr>
        <p:spPr>
          <a:xfrm>
            <a:off x="3776133" y="1536907"/>
            <a:ext cx="3035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Binary: Calculates Velocity</a:t>
            </a:r>
          </a:p>
        </p:txBody>
      </p:sp>
      <p:sp>
        <p:nvSpPr>
          <p:cNvPr id="24" name="TextBox 23">
            <a:extLst>
              <a:ext uri="{FF2B5EF4-FFF2-40B4-BE49-F238E27FC236}">
                <a16:creationId xmlns:a16="http://schemas.microsoft.com/office/drawing/2014/main" id="{F9C11E9E-2929-117C-A673-2728515B36B9}"/>
              </a:ext>
            </a:extLst>
          </p:cNvPr>
          <p:cNvSpPr txBox="1"/>
          <p:nvPr/>
        </p:nvSpPr>
        <p:spPr>
          <a:xfrm>
            <a:off x="3906428" y="1988927"/>
            <a:ext cx="276414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1</a:t>
            </a:r>
          </a:p>
          <a:p>
            <a:pPr marL="285750" indent="-285750">
              <a:buFont typeface="Arial"/>
              <a:buChar char="•"/>
            </a:pPr>
            <a:r>
              <a:rPr lang="en-US" sz="1600">
                <a:latin typeface="Calibri"/>
                <a:cs typeface="Calibri"/>
              </a:rPr>
              <a:t>In m/s</a:t>
            </a:r>
          </a:p>
          <a:p>
            <a:pPr marL="285750" indent="-285750">
              <a:buFont typeface="Arial"/>
              <a:buChar char="•"/>
            </a:pPr>
            <a:r>
              <a:rPr lang="en-US" sz="1600">
                <a:latin typeface="Calibri"/>
                <a:cs typeface="Times New Roman"/>
              </a:rPr>
              <a:t>Measurement based on pass or fail outcome from CFD run</a:t>
            </a:r>
          </a:p>
          <a:p>
            <a:endParaRPr lang="en-US" sz="1600">
              <a:latin typeface="Calibri"/>
              <a:cs typeface="Calibri"/>
            </a:endParaRPr>
          </a:p>
          <a:p>
            <a:endParaRPr lang="en-US" sz="1600">
              <a:latin typeface="Times New Roman"/>
              <a:cs typeface="Times New Roman"/>
            </a:endParaRPr>
          </a:p>
        </p:txBody>
      </p:sp>
      <p:pic>
        <p:nvPicPr>
          <p:cNvPr id="25" name="Graphic 24" descr="Gauge outline">
            <a:extLst>
              <a:ext uri="{FF2B5EF4-FFF2-40B4-BE49-F238E27FC236}">
                <a16:creationId xmlns:a16="http://schemas.microsoft.com/office/drawing/2014/main" id="{4F1E18C3-D4AC-609D-A46B-4DA0F5CAA6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8864" y="978367"/>
            <a:ext cx="623359" cy="623359"/>
          </a:xfrm>
          <a:prstGeom prst="rect">
            <a:avLst/>
          </a:prstGeom>
        </p:spPr>
      </p:pic>
      <p:sp>
        <p:nvSpPr>
          <p:cNvPr id="26" name="Rectangle: Rounded Corners 25">
            <a:extLst>
              <a:ext uri="{FF2B5EF4-FFF2-40B4-BE49-F238E27FC236}">
                <a16:creationId xmlns:a16="http://schemas.microsoft.com/office/drawing/2014/main" id="{BFDA2946-068C-1384-85AB-0BDF0EF549CE}"/>
              </a:ext>
            </a:extLst>
          </p:cNvPr>
          <p:cNvSpPr/>
          <p:nvPr/>
        </p:nvSpPr>
        <p:spPr>
          <a:xfrm>
            <a:off x="7335171" y="1037695"/>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0AEB0EC-5CD0-F91D-8E2A-217D7A37AE23}"/>
              </a:ext>
            </a:extLst>
          </p:cNvPr>
          <p:cNvSpPr/>
          <p:nvPr/>
        </p:nvSpPr>
        <p:spPr>
          <a:xfrm>
            <a:off x="7205358" y="1524989"/>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25E797B-CF28-CC7B-3079-DD75E73A1C32}"/>
              </a:ext>
            </a:extLst>
          </p:cNvPr>
          <p:cNvSpPr txBox="1"/>
          <p:nvPr/>
        </p:nvSpPr>
        <p:spPr>
          <a:xfrm>
            <a:off x="7205133" y="1531614"/>
            <a:ext cx="3035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Binary: Optimized Angle of Air</a:t>
            </a:r>
            <a:endParaRPr lang="en-US" sz="2000">
              <a:solidFill>
                <a:schemeClr val="bg1"/>
              </a:solidFill>
            </a:endParaRPr>
          </a:p>
        </p:txBody>
      </p:sp>
      <p:sp>
        <p:nvSpPr>
          <p:cNvPr id="29" name="TextBox 28">
            <a:extLst>
              <a:ext uri="{FF2B5EF4-FFF2-40B4-BE49-F238E27FC236}">
                <a16:creationId xmlns:a16="http://schemas.microsoft.com/office/drawing/2014/main" id="{CA1A08F2-1019-4965-863C-B0A38FE0ED63}"/>
              </a:ext>
            </a:extLst>
          </p:cNvPr>
          <p:cNvSpPr txBox="1"/>
          <p:nvPr/>
        </p:nvSpPr>
        <p:spPr>
          <a:xfrm>
            <a:off x="7335427" y="1983634"/>
            <a:ext cx="276414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1</a:t>
            </a:r>
          </a:p>
          <a:p>
            <a:pPr marL="285750" indent="-285750">
              <a:buFont typeface="Arial"/>
              <a:buChar char="•"/>
            </a:pPr>
            <a:r>
              <a:rPr lang="en-US" sz="1600">
                <a:latin typeface="Calibri"/>
                <a:cs typeface="Times New Roman"/>
              </a:rPr>
              <a:t>Measurement based on pass or fail outcome from CFD run</a:t>
            </a:r>
          </a:p>
          <a:p>
            <a:endParaRPr lang="en-US" sz="1100">
              <a:latin typeface="Times New Roman"/>
              <a:cs typeface="Times New Roman"/>
            </a:endParaRPr>
          </a:p>
        </p:txBody>
      </p:sp>
      <p:pic>
        <p:nvPicPr>
          <p:cNvPr id="30" name="Graphic 29" descr="Trigonometry outline">
            <a:extLst>
              <a:ext uri="{FF2B5EF4-FFF2-40B4-BE49-F238E27FC236}">
                <a16:creationId xmlns:a16="http://schemas.microsoft.com/office/drawing/2014/main" id="{9BE5FF23-2CD4-E457-0D11-B6E671DAB6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410" y="1021689"/>
            <a:ext cx="547956" cy="547956"/>
          </a:xfrm>
          <a:prstGeom prst="rect">
            <a:avLst/>
          </a:prstGeom>
        </p:spPr>
      </p:pic>
      <p:sp>
        <p:nvSpPr>
          <p:cNvPr id="36" name="Rectangle: Rounded Corners 35">
            <a:extLst>
              <a:ext uri="{FF2B5EF4-FFF2-40B4-BE49-F238E27FC236}">
                <a16:creationId xmlns:a16="http://schemas.microsoft.com/office/drawing/2014/main" id="{E7D13CD5-9D52-6CC1-0FC3-4B261DEFB9F5}"/>
              </a:ext>
            </a:extLst>
          </p:cNvPr>
          <p:cNvSpPr/>
          <p:nvPr/>
        </p:nvSpPr>
        <p:spPr>
          <a:xfrm>
            <a:off x="3927111" y="3696296"/>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4CC44B0-2BE1-C9AF-250F-9793315598EB}"/>
              </a:ext>
            </a:extLst>
          </p:cNvPr>
          <p:cNvSpPr/>
          <p:nvPr/>
        </p:nvSpPr>
        <p:spPr>
          <a:xfrm>
            <a:off x="3797298" y="4183590"/>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464DF3F-71C3-866B-CB4F-FE42AB62128C}"/>
              </a:ext>
            </a:extLst>
          </p:cNvPr>
          <p:cNvSpPr txBox="1"/>
          <p:nvPr/>
        </p:nvSpPr>
        <p:spPr>
          <a:xfrm>
            <a:off x="3797073" y="4100764"/>
            <a:ext cx="3035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Binary: Calculates Particles Per Unit Area</a:t>
            </a:r>
          </a:p>
        </p:txBody>
      </p:sp>
      <p:sp>
        <p:nvSpPr>
          <p:cNvPr id="39" name="TextBox 38">
            <a:extLst>
              <a:ext uri="{FF2B5EF4-FFF2-40B4-BE49-F238E27FC236}">
                <a16:creationId xmlns:a16="http://schemas.microsoft.com/office/drawing/2014/main" id="{45C62201-3D83-75FB-6BEB-6B198E8B1399}"/>
              </a:ext>
            </a:extLst>
          </p:cNvPr>
          <p:cNvSpPr txBox="1"/>
          <p:nvPr/>
        </p:nvSpPr>
        <p:spPr>
          <a:xfrm>
            <a:off x="3927367" y="4642235"/>
            <a:ext cx="2764140" cy="1738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262626"/>
                </a:solidFill>
                <a:latin typeface="Calibri"/>
                <a:cs typeface="Times New Roman"/>
              </a:rPr>
              <a:t>1</a:t>
            </a:r>
          </a:p>
          <a:p>
            <a:pPr marL="285750" indent="-285750">
              <a:buFont typeface="Arial,Sans-Serif"/>
              <a:buChar char="•"/>
            </a:pPr>
            <a:r>
              <a:rPr lang="en-US" sz="1600">
                <a:solidFill>
                  <a:srgbClr val="000000"/>
                </a:solidFill>
                <a:latin typeface="Calibri"/>
                <a:cs typeface="Times New Roman"/>
              </a:rPr>
              <a:t>Measurement based on pass or fail outcome from CFD run</a:t>
            </a:r>
          </a:p>
          <a:p>
            <a:pPr marL="285750" indent="-285750">
              <a:buFont typeface="Arial"/>
              <a:buChar char="•"/>
            </a:pPr>
            <a:endParaRPr lang="en-US" sz="1600">
              <a:solidFill>
                <a:srgbClr val="000000"/>
              </a:solidFill>
              <a:latin typeface="Calibri"/>
              <a:cs typeface="Calibri"/>
            </a:endParaRPr>
          </a:p>
          <a:p>
            <a:pPr marL="285750" indent="-285750">
              <a:buFont typeface="Arial"/>
              <a:buChar char="•"/>
            </a:pPr>
            <a:endParaRPr lang="en-US" sz="1600">
              <a:solidFill>
                <a:srgbClr val="262626"/>
              </a:solidFill>
              <a:latin typeface="Calibri"/>
              <a:cs typeface="Times New Roman"/>
            </a:endParaRPr>
          </a:p>
          <a:p>
            <a:endParaRPr lang="en-US" sz="1100">
              <a:latin typeface="Times New Roman"/>
              <a:cs typeface="Times New Roman"/>
            </a:endParaRPr>
          </a:p>
        </p:txBody>
      </p:sp>
      <p:pic>
        <p:nvPicPr>
          <p:cNvPr id="40" name="Graphic 39" descr="Calculator outline">
            <a:extLst>
              <a:ext uri="{FF2B5EF4-FFF2-40B4-BE49-F238E27FC236}">
                <a16:creationId xmlns:a16="http://schemas.microsoft.com/office/drawing/2014/main" id="{ACF07AFF-E4FB-AC38-49F4-7CCCF4A526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89963" y="3707293"/>
            <a:ext cx="483758" cy="483758"/>
          </a:xfrm>
          <a:prstGeom prst="rect">
            <a:avLst/>
          </a:prstGeom>
        </p:spPr>
      </p:pic>
      <p:sp>
        <p:nvSpPr>
          <p:cNvPr id="41" name="Rectangle: Rounded Corners 40">
            <a:extLst>
              <a:ext uri="{FF2B5EF4-FFF2-40B4-BE49-F238E27FC236}">
                <a16:creationId xmlns:a16="http://schemas.microsoft.com/office/drawing/2014/main" id="{50B5562B-CE10-4F30-E4FD-AC1E8B45BDB2}"/>
              </a:ext>
            </a:extLst>
          </p:cNvPr>
          <p:cNvSpPr/>
          <p:nvPr/>
        </p:nvSpPr>
        <p:spPr>
          <a:xfrm>
            <a:off x="7333903" y="3696296"/>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D7752939-D2E0-ED62-E173-B6B769BB4802}"/>
              </a:ext>
            </a:extLst>
          </p:cNvPr>
          <p:cNvSpPr/>
          <p:nvPr/>
        </p:nvSpPr>
        <p:spPr>
          <a:xfrm>
            <a:off x="7204090" y="4183590"/>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12BB842-E121-A83E-1F6D-F2325DAF559C}"/>
              </a:ext>
            </a:extLst>
          </p:cNvPr>
          <p:cNvSpPr txBox="1"/>
          <p:nvPr/>
        </p:nvSpPr>
        <p:spPr>
          <a:xfrm>
            <a:off x="7203865" y="4100764"/>
            <a:ext cx="3035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Measures Earth Like Conditions</a:t>
            </a:r>
          </a:p>
        </p:txBody>
      </p:sp>
      <p:sp>
        <p:nvSpPr>
          <p:cNvPr id="44" name="TextBox 43">
            <a:extLst>
              <a:ext uri="{FF2B5EF4-FFF2-40B4-BE49-F238E27FC236}">
                <a16:creationId xmlns:a16="http://schemas.microsoft.com/office/drawing/2014/main" id="{2399A3DC-9AD6-3E1A-2DDD-5A00941C4557}"/>
              </a:ext>
            </a:extLst>
          </p:cNvPr>
          <p:cNvSpPr txBox="1"/>
          <p:nvPr/>
        </p:nvSpPr>
        <p:spPr>
          <a:xfrm>
            <a:off x="7334159" y="4642235"/>
            <a:ext cx="276414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0D0D0D"/>
                </a:solidFill>
                <a:latin typeface="Calibri"/>
                <a:cs typeface="Times New Roman"/>
              </a:rPr>
              <a:t>14.7 psi, 293.15 K, and 9.8 m/s</a:t>
            </a:r>
            <a:r>
              <a:rPr lang="en-US" sz="1600" baseline="30000">
                <a:solidFill>
                  <a:srgbClr val="0D0D0D"/>
                </a:solidFill>
                <a:latin typeface="Calibri"/>
                <a:cs typeface="Times New Roman"/>
              </a:rPr>
              <a:t>2</a:t>
            </a:r>
            <a:r>
              <a:rPr lang="en-US" sz="1600">
                <a:solidFill>
                  <a:srgbClr val="0D0D0D"/>
                </a:solidFill>
                <a:latin typeface="Calibri"/>
                <a:cs typeface="Times New Roman"/>
              </a:rPr>
              <a:t> </a:t>
            </a:r>
          </a:p>
          <a:p>
            <a:pPr marL="285750" indent="-285750">
              <a:buFont typeface="Arial"/>
              <a:buChar char="•"/>
            </a:pPr>
            <a:r>
              <a:rPr lang="en-US" sz="1600">
                <a:solidFill>
                  <a:srgbClr val="000000"/>
                </a:solidFill>
                <a:latin typeface="Calibri"/>
                <a:cs typeface="Times New Roman"/>
              </a:rPr>
              <a:t>Measurement based on standard pressure, temperature, and gravity of testing room</a:t>
            </a:r>
          </a:p>
          <a:p>
            <a:endParaRPr lang="en-US" sz="1100">
              <a:latin typeface="Times New Roman"/>
              <a:cs typeface="Times New Roman"/>
            </a:endParaRPr>
          </a:p>
        </p:txBody>
      </p:sp>
      <p:pic>
        <p:nvPicPr>
          <p:cNvPr id="45" name="Graphic 44" descr="Earth globe: Americas with solid fill">
            <a:extLst>
              <a:ext uri="{FF2B5EF4-FFF2-40B4-BE49-F238E27FC236}">
                <a16:creationId xmlns:a16="http://schemas.microsoft.com/office/drawing/2014/main" id="{C0681587-03A5-9437-5A26-C1F4C0000D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43381" y="3647441"/>
            <a:ext cx="555042" cy="560298"/>
          </a:xfrm>
          <a:prstGeom prst="rect">
            <a:avLst/>
          </a:prstGeom>
        </p:spPr>
      </p:pic>
      <p:sp>
        <p:nvSpPr>
          <p:cNvPr id="18" name="Text Placeholder 17">
            <a:extLst>
              <a:ext uri="{FF2B5EF4-FFF2-40B4-BE49-F238E27FC236}">
                <a16:creationId xmlns:a16="http://schemas.microsoft.com/office/drawing/2014/main" id="{D01BB7CA-9CA9-01E0-8AD0-FF0B9477CCAC}"/>
              </a:ext>
            </a:extLst>
          </p:cNvPr>
          <p:cNvSpPr>
            <a:spLocks noGrp="1"/>
          </p:cNvSpPr>
          <p:nvPr>
            <p:ph type="body" sz="quarter" idx="13"/>
          </p:nvPr>
        </p:nvSpPr>
        <p:spPr/>
        <p:txBody>
          <a:bodyPr/>
          <a:lstStyle/>
          <a:p>
            <a:r>
              <a:rPr lang="en-US"/>
              <a:t>Ryan Dreibelbis</a:t>
            </a:r>
          </a:p>
        </p:txBody>
      </p:sp>
      <p:sp>
        <p:nvSpPr>
          <p:cNvPr id="2" name="Title 1">
            <a:extLst>
              <a:ext uri="{FF2B5EF4-FFF2-40B4-BE49-F238E27FC236}">
                <a16:creationId xmlns:a16="http://schemas.microsoft.com/office/drawing/2014/main" id="{3F175593-E47C-6144-DB70-F2E9773CFA39}"/>
              </a:ext>
            </a:extLst>
          </p:cNvPr>
          <p:cNvSpPr txBox="1">
            <a:spLocks/>
          </p:cNvSpPr>
          <p:nvPr/>
        </p:nvSpPr>
        <p:spPr>
          <a:xfrm>
            <a:off x="99390" y="109329"/>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Targets and Metrics:</a:t>
            </a:r>
            <a:br>
              <a:rPr lang="en-US"/>
            </a:br>
            <a:r>
              <a:rPr lang="en-US" sz="2800"/>
              <a:t>CFD</a:t>
            </a:r>
          </a:p>
        </p:txBody>
      </p:sp>
    </p:spTree>
    <p:extLst>
      <p:ext uri="{BB962C8B-B14F-4D97-AF65-F5344CB8AC3E}">
        <p14:creationId xmlns:p14="http://schemas.microsoft.com/office/powerpoint/2010/main" val="36198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AAD054D-EDC7-8EC7-7983-F20A56786C56}"/>
              </a:ext>
            </a:extLst>
          </p:cNvPr>
          <p:cNvSpPr/>
          <p:nvPr/>
        </p:nvSpPr>
        <p:spPr>
          <a:xfrm>
            <a:off x="102340" y="2382044"/>
            <a:ext cx="1855939" cy="3881596"/>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2359A9A-23CC-C77F-81D1-86A6D5C1F121}"/>
              </a:ext>
            </a:extLst>
          </p:cNvPr>
          <p:cNvSpPr/>
          <p:nvPr/>
        </p:nvSpPr>
        <p:spPr>
          <a:xfrm>
            <a:off x="7055032" y="2382044"/>
            <a:ext cx="1855939" cy="3881596"/>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D2DAA2D-0BD0-27D3-7B3C-D4ACFA3461E1}"/>
              </a:ext>
            </a:extLst>
          </p:cNvPr>
          <p:cNvSpPr/>
          <p:nvPr/>
        </p:nvSpPr>
        <p:spPr>
          <a:xfrm>
            <a:off x="3578686" y="2382044"/>
            <a:ext cx="1855939" cy="3881596"/>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AD241711-CE8E-3D1C-4B2E-05E0448082D0}"/>
              </a:ext>
            </a:extLst>
          </p:cNvPr>
          <p:cNvSpPr/>
          <p:nvPr/>
        </p:nvSpPr>
        <p:spPr>
          <a:xfrm>
            <a:off x="1840513" y="1021080"/>
            <a:ext cx="1855939" cy="399523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31F7F6D4-D116-94B4-7329-4B78E66FC5F6}"/>
              </a:ext>
            </a:extLst>
          </p:cNvPr>
          <p:cNvSpPr/>
          <p:nvPr/>
        </p:nvSpPr>
        <p:spPr>
          <a:xfrm>
            <a:off x="8793207" y="1021080"/>
            <a:ext cx="1855939" cy="399523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167DE50-34E8-A2CC-D6F1-1E9F376A6B25}"/>
              </a:ext>
            </a:extLst>
          </p:cNvPr>
          <p:cNvSpPr/>
          <p:nvPr/>
        </p:nvSpPr>
        <p:spPr>
          <a:xfrm>
            <a:off x="5316859" y="1021080"/>
            <a:ext cx="1855939" cy="399523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3">
            <a:extLst>
              <a:ext uri="{FF2B5EF4-FFF2-40B4-BE49-F238E27FC236}">
                <a16:creationId xmlns:a16="http://schemas.microsoft.com/office/drawing/2014/main" id="{0FD0C3F5-44DF-738B-C38D-212C8DC17E6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a:pPr/>
              <a:t>2</a:t>
            </a:fld>
            <a:endParaRPr lang="en-US"/>
          </a:p>
        </p:txBody>
      </p:sp>
      <p:sp>
        <p:nvSpPr>
          <p:cNvPr id="44" name="Footer Placeholder 2">
            <a:extLst>
              <a:ext uri="{FF2B5EF4-FFF2-40B4-BE49-F238E27FC236}">
                <a16:creationId xmlns:a16="http://schemas.microsoft.com/office/drawing/2014/main" id="{C08F698B-2A3E-293A-A568-278A45D7655B}"/>
              </a:ext>
            </a:extLst>
          </p:cNvPr>
          <p:cNvSpPr>
            <a:spLocks noGrp="1"/>
          </p:cNvSpPr>
          <p:nvPr>
            <p:ph type="ftr" sz="quarter" idx="11"/>
          </p:nvPr>
        </p:nvSpPr>
        <p:spPr>
          <a:xfrm>
            <a:off x="533400" y="6377940"/>
            <a:ext cx="4274813" cy="274320"/>
          </a:xfrm>
        </p:spPr>
        <p:txBody>
          <a:bodyPr/>
          <a:lstStyle/>
          <a:p>
            <a:r>
              <a:rPr lang="en-US"/>
              <a:t>Department of Mechanical Engineering</a:t>
            </a:r>
          </a:p>
        </p:txBody>
      </p:sp>
      <p:pic>
        <p:nvPicPr>
          <p:cNvPr id="46" name="Picture Placeholder 1" descr="A person with long black hair&#10;&#10;Description automatically generated">
            <a:extLst>
              <a:ext uri="{FF2B5EF4-FFF2-40B4-BE49-F238E27FC236}">
                <a16:creationId xmlns:a16="http://schemas.microsoft.com/office/drawing/2014/main" id="{3A22F556-7BE5-57FE-FC14-2F0B01CFD51E}"/>
              </a:ext>
            </a:extLst>
          </p:cNvPr>
          <p:cNvPicPr>
            <a:picLocks noChangeAspect="1"/>
          </p:cNvPicPr>
          <p:nvPr/>
        </p:nvPicPr>
        <p:blipFill>
          <a:blip r:embed="rId2">
            <a:alphaModFix/>
          </a:blip>
          <a:srcRect l="12776" t="19335" r="3212" b="629"/>
          <a:stretch/>
        </p:blipFill>
        <p:spPr>
          <a:xfrm>
            <a:off x="5508122" y="2416535"/>
            <a:ext cx="1599397" cy="2329640"/>
          </a:xfrm>
          <a:prstGeom prst="rect">
            <a:avLst/>
          </a:prstGeom>
          <a:noFill/>
          <a:ln>
            <a:noFill/>
          </a:ln>
          <a:effectLst>
            <a:softEdge rad="112500"/>
          </a:effectLst>
        </p:spPr>
      </p:pic>
      <p:sp>
        <p:nvSpPr>
          <p:cNvPr id="48" name="Text Placeholder 20">
            <a:extLst>
              <a:ext uri="{FF2B5EF4-FFF2-40B4-BE49-F238E27FC236}">
                <a16:creationId xmlns:a16="http://schemas.microsoft.com/office/drawing/2014/main" id="{F0A0AEF0-EA45-2895-1480-39E90A4951DA}"/>
              </a:ext>
            </a:extLst>
          </p:cNvPr>
          <p:cNvSpPr txBox="1">
            <a:spLocks/>
          </p:cNvSpPr>
          <p:nvPr/>
        </p:nvSpPr>
        <p:spPr>
          <a:xfrm>
            <a:off x="2085898" y="1064698"/>
            <a:ext cx="1493968" cy="1322374"/>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solidFill>
                  <a:srgbClr val="772F3F"/>
                </a:solidFill>
                <a:ea typeface="Calibri"/>
                <a:cs typeface="Calibri"/>
              </a:rPr>
              <a:t>Nia Britton</a:t>
            </a:r>
            <a:endParaRPr lang="en-US" sz="1800">
              <a:solidFill>
                <a:srgbClr val="772F3F"/>
              </a:solidFill>
              <a:ea typeface="Calibri"/>
              <a:cs typeface="Calibri"/>
            </a:endParaRPr>
          </a:p>
          <a:p>
            <a:pPr marL="0" indent="0">
              <a:lnSpc>
                <a:spcPct val="100000"/>
              </a:lnSpc>
              <a:buNone/>
            </a:pPr>
            <a:r>
              <a:rPr lang="en-US" sz="1800">
                <a:solidFill>
                  <a:srgbClr val="772F3F"/>
                </a:solidFill>
                <a:ea typeface="Calibri"/>
                <a:cs typeface="Calibri"/>
              </a:rPr>
              <a:t>Quality</a:t>
            </a:r>
            <a:r>
              <a:rPr lang="en-US" sz="1800">
                <a:solidFill>
                  <a:srgbClr val="772F3F"/>
                </a:solidFill>
                <a:cs typeface="Calibri"/>
              </a:rPr>
              <a:t> &amp; Design Engineer</a:t>
            </a:r>
            <a:endParaRPr lang="en-US" sz="1800">
              <a:solidFill>
                <a:srgbClr val="772F3F"/>
              </a:solidFill>
              <a:ea typeface="Calibri"/>
              <a:cs typeface="Calibri"/>
            </a:endParaRPr>
          </a:p>
        </p:txBody>
      </p:sp>
      <p:sp>
        <p:nvSpPr>
          <p:cNvPr id="50" name="Text Placeholder 22">
            <a:extLst>
              <a:ext uri="{FF2B5EF4-FFF2-40B4-BE49-F238E27FC236}">
                <a16:creationId xmlns:a16="http://schemas.microsoft.com/office/drawing/2014/main" id="{D471480A-FFB6-85D6-97ED-A23CBB2597F1}"/>
              </a:ext>
            </a:extLst>
          </p:cNvPr>
          <p:cNvSpPr txBox="1">
            <a:spLocks/>
          </p:cNvSpPr>
          <p:nvPr/>
        </p:nvSpPr>
        <p:spPr>
          <a:xfrm>
            <a:off x="5506183" y="1052486"/>
            <a:ext cx="1574009" cy="154093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3F"/>
                </a:solidFill>
                <a:ea typeface="Calibri"/>
                <a:cs typeface="Calibri"/>
              </a:rPr>
              <a:t>Kendall Kovacs</a:t>
            </a:r>
            <a:endParaRPr lang="en-US"/>
          </a:p>
          <a:p>
            <a:pPr marL="0" indent="0">
              <a:buNone/>
            </a:pPr>
            <a:r>
              <a:rPr lang="en-US" sz="1700">
                <a:solidFill>
                  <a:srgbClr val="772F3F"/>
                </a:solidFill>
                <a:cs typeface="Calibri"/>
              </a:rPr>
              <a:t>Project &amp; Test Engineer, Point of Contact</a:t>
            </a:r>
            <a:endParaRPr lang="en-US" sz="1700">
              <a:solidFill>
                <a:srgbClr val="772F3F"/>
              </a:solidFill>
              <a:ea typeface="Calibri"/>
              <a:cs typeface="Calibri"/>
            </a:endParaRPr>
          </a:p>
        </p:txBody>
      </p:sp>
      <p:sp>
        <p:nvSpPr>
          <p:cNvPr id="52" name="Text Placeholder 23">
            <a:extLst>
              <a:ext uri="{FF2B5EF4-FFF2-40B4-BE49-F238E27FC236}">
                <a16:creationId xmlns:a16="http://schemas.microsoft.com/office/drawing/2014/main" id="{49C12068-AC0B-DB58-78FF-7A37DCC6347F}"/>
              </a:ext>
            </a:extLst>
          </p:cNvPr>
          <p:cNvSpPr txBox="1">
            <a:spLocks/>
          </p:cNvSpPr>
          <p:nvPr/>
        </p:nvSpPr>
        <p:spPr>
          <a:xfrm>
            <a:off x="315526" y="4782487"/>
            <a:ext cx="1583049" cy="12916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3F"/>
                </a:solidFill>
              </a:rPr>
              <a:t>Mina Brahmbhatt</a:t>
            </a:r>
            <a:endParaRPr lang="en-US" sz="2400">
              <a:solidFill>
                <a:srgbClr val="772F3F"/>
              </a:solidFill>
              <a:ea typeface="Calibri"/>
              <a:cs typeface="Calibri"/>
            </a:endParaRPr>
          </a:p>
          <a:p>
            <a:pPr marL="0" indent="0">
              <a:buNone/>
            </a:pPr>
            <a:r>
              <a:rPr lang="en-US" sz="1800">
                <a:solidFill>
                  <a:srgbClr val="772F3F"/>
                </a:solidFill>
              </a:rPr>
              <a:t>Materials Scientist</a:t>
            </a:r>
            <a:endParaRPr lang="en-US" sz="1800">
              <a:solidFill>
                <a:srgbClr val="772F3F"/>
              </a:solidFill>
              <a:ea typeface="Calibri"/>
              <a:cs typeface="Calibri"/>
            </a:endParaRPr>
          </a:p>
        </p:txBody>
      </p:sp>
      <p:pic>
        <p:nvPicPr>
          <p:cNvPr id="54" name="Picture Placeholder 4" descr="A person in a blue suit&#10;&#10;Description automatically generated">
            <a:extLst>
              <a:ext uri="{FF2B5EF4-FFF2-40B4-BE49-F238E27FC236}">
                <a16:creationId xmlns:a16="http://schemas.microsoft.com/office/drawing/2014/main" id="{B7229082-E02B-2093-7B5A-7194AC4DB522}"/>
              </a:ext>
            </a:extLst>
          </p:cNvPr>
          <p:cNvPicPr>
            <a:picLocks noChangeAspect="1"/>
          </p:cNvPicPr>
          <p:nvPr/>
        </p:nvPicPr>
        <p:blipFill>
          <a:blip r:embed="rId3">
            <a:alphaModFix/>
          </a:blip>
          <a:srcRect l="1600" t="743" b="836"/>
          <a:stretch/>
        </p:blipFill>
        <p:spPr>
          <a:xfrm>
            <a:off x="7280616" y="2416535"/>
            <a:ext cx="1534251" cy="2338795"/>
          </a:xfrm>
          <a:prstGeom prst="rect">
            <a:avLst/>
          </a:prstGeom>
          <a:ln>
            <a:noFill/>
          </a:ln>
          <a:effectLst>
            <a:softEdge rad="112500"/>
          </a:effectLst>
        </p:spPr>
      </p:pic>
      <p:pic>
        <p:nvPicPr>
          <p:cNvPr id="56" name="Picture Placeholder 6" descr="A person wearing glasses and a white shirt&#10;&#10;Description automatically generated">
            <a:extLst>
              <a:ext uri="{FF2B5EF4-FFF2-40B4-BE49-F238E27FC236}">
                <a16:creationId xmlns:a16="http://schemas.microsoft.com/office/drawing/2014/main" id="{9D3D722A-D316-22FC-F6FC-9059022BFB8A}"/>
              </a:ext>
            </a:extLst>
          </p:cNvPr>
          <p:cNvPicPr>
            <a:picLocks noChangeAspect="1"/>
          </p:cNvPicPr>
          <p:nvPr/>
        </p:nvPicPr>
        <p:blipFill>
          <a:blip r:embed="rId4">
            <a:alphaModFix/>
          </a:blip>
          <a:srcRect l="16" r="16"/>
          <a:stretch/>
        </p:blipFill>
        <p:spPr>
          <a:xfrm>
            <a:off x="283687" y="2416535"/>
            <a:ext cx="1493244" cy="2332559"/>
          </a:xfrm>
          <a:prstGeom prst="rect">
            <a:avLst/>
          </a:prstGeom>
          <a:ln>
            <a:noFill/>
          </a:ln>
          <a:effectLst>
            <a:softEdge rad="112500"/>
          </a:effectLst>
        </p:spPr>
      </p:pic>
      <p:sp>
        <p:nvSpPr>
          <p:cNvPr id="58" name="Text Placeholder 24">
            <a:extLst>
              <a:ext uri="{FF2B5EF4-FFF2-40B4-BE49-F238E27FC236}">
                <a16:creationId xmlns:a16="http://schemas.microsoft.com/office/drawing/2014/main" id="{728B3D42-83A8-2B4E-828C-D93D447A2A61}"/>
              </a:ext>
            </a:extLst>
          </p:cNvPr>
          <p:cNvSpPr txBox="1">
            <a:spLocks/>
          </p:cNvSpPr>
          <p:nvPr/>
        </p:nvSpPr>
        <p:spPr>
          <a:xfrm>
            <a:off x="3847112" y="4717158"/>
            <a:ext cx="1342662" cy="12916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DA7D33"/>
                </a:solidFill>
                <a:ea typeface="Calibri"/>
                <a:cs typeface="Calibri"/>
              </a:rPr>
              <a:t>Ryan Dreibelbis</a:t>
            </a:r>
            <a:endParaRPr lang="en-US">
              <a:solidFill>
                <a:srgbClr val="DA7D33"/>
              </a:solidFill>
              <a:cs typeface="Calibri"/>
            </a:endParaRPr>
          </a:p>
          <a:p>
            <a:pPr marL="0" indent="0">
              <a:buNone/>
            </a:pPr>
            <a:r>
              <a:rPr lang="en-US" sz="1800">
                <a:solidFill>
                  <a:srgbClr val="DA7D33"/>
                </a:solidFill>
                <a:cs typeface="Calibri"/>
              </a:rPr>
              <a:t>Systems Engineer</a:t>
            </a:r>
            <a:endParaRPr lang="en-US" sz="1800">
              <a:solidFill>
                <a:srgbClr val="DA7D33"/>
              </a:solidFill>
              <a:ea typeface="Calibri"/>
              <a:cs typeface="Calibri"/>
            </a:endParaRPr>
          </a:p>
        </p:txBody>
      </p:sp>
      <p:sp>
        <p:nvSpPr>
          <p:cNvPr id="60" name="Text Placeholder 28">
            <a:extLst>
              <a:ext uri="{FF2B5EF4-FFF2-40B4-BE49-F238E27FC236}">
                <a16:creationId xmlns:a16="http://schemas.microsoft.com/office/drawing/2014/main" id="{08FD25A5-0F8B-3760-8078-E0E68638AE03}"/>
              </a:ext>
            </a:extLst>
          </p:cNvPr>
          <p:cNvSpPr txBox="1">
            <a:spLocks/>
          </p:cNvSpPr>
          <p:nvPr/>
        </p:nvSpPr>
        <p:spPr>
          <a:xfrm>
            <a:off x="7279345" y="4763935"/>
            <a:ext cx="1630444" cy="131022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DA7D33"/>
                </a:solidFill>
                <a:ea typeface="Calibri"/>
                <a:cs typeface="Calibri"/>
              </a:rPr>
              <a:t>Peter Mougey</a:t>
            </a:r>
          </a:p>
          <a:p>
            <a:pPr marL="0" indent="0">
              <a:buNone/>
            </a:pPr>
            <a:r>
              <a:rPr lang="en-US" sz="1800">
                <a:solidFill>
                  <a:srgbClr val="DA7D33"/>
                </a:solidFill>
                <a:cs typeface="Calibri"/>
              </a:rPr>
              <a:t>Manufacture &amp; Design Engineer</a:t>
            </a:r>
            <a:endParaRPr lang="en-US" sz="1800">
              <a:solidFill>
                <a:srgbClr val="DA7D33"/>
              </a:solidFill>
              <a:ea typeface="Calibri"/>
              <a:cs typeface="Calibri"/>
            </a:endParaRPr>
          </a:p>
        </p:txBody>
      </p:sp>
      <p:sp>
        <p:nvSpPr>
          <p:cNvPr id="62" name="Text Placeholder 29">
            <a:extLst>
              <a:ext uri="{FF2B5EF4-FFF2-40B4-BE49-F238E27FC236}">
                <a16:creationId xmlns:a16="http://schemas.microsoft.com/office/drawing/2014/main" id="{B273EF2A-D863-C842-B2AA-C79896D09061}"/>
              </a:ext>
            </a:extLst>
          </p:cNvPr>
          <p:cNvSpPr txBox="1">
            <a:spLocks/>
          </p:cNvSpPr>
          <p:nvPr/>
        </p:nvSpPr>
        <p:spPr>
          <a:xfrm>
            <a:off x="9065629" y="1065335"/>
            <a:ext cx="1445441" cy="175227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DA7D33"/>
                </a:solidFill>
                <a:ea typeface="Calibri"/>
                <a:cs typeface="Calibri"/>
              </a:rPr>
              <a:t>Lawrence Terrell</a:t>
            </a:r>
            <a:endParaRPr lang="en-US">
              <a:solidFill>
                <a:srgbClr val="DA7D33"/>
              </a:solidFill>
              <a:cs typeface="Calibri"/>
            </a:endParaRPr>
          </a:p>
          <a:p>
            <a:pPr marL="0" indent="0">
              <a:buNone/>
            </a:pPr>
            <a:r>
              <a:rPr lang="en-US" sz="1800">
                <a:solidFill>
                  <a:srgbClr val="DA7D33"/>
                </a:solidFill>
                <a:ea typeface="Calibri"/>
                <a:cs typeface="Calibri"/>
              </a:rPr>
              <a:t>Simulation &amp; Fluids Enginee</a:t>
            </a:r>
            <a:r>
              <a:rPr lang="en-US" sz="1800">
                <a:solidFill>
                  <a:srgbClr val="772F3F"/>
                </a:solidFill>
                <a:ea typeface="Calibri"/>
                <a:cs typeface="Calibri"/>
              </a:rPr>
              <a:t>r</a:t>
            </a:r>
          </a:p>
          <a:p>
            <a:endParaRPr lang="en-US" sz="2400">
              <a:solidFill>
                <a:srgbClr val="772F3F"/>
              </a:solidFill>
              <a:ea typeface="Calibri"/>
              <a:cs typeface="Calibri"/>
            </a:endParaRPr>
          </a:p>
        </p:txBody>
      </p:sp>
      <p:pic>
        <p:nvPicPr>
          <p:cNvPr id="64" name="Picture Placeholder 7" descr="A person wearing glasses and a white shirt&#10;&#10;Description automatically generated">
            <a:extLst>
              <a:ext uri="{FF2B5EF4-FFF2-40B4-BE49-F238E27FC236}">
                <a16:creationId xmlns:a16="http://schemas.microsoft.com/office/drawing/2014/main" id="{55C7F3FA-453D-13AF-F24B-745F6F8C5CAD}"/>
              </a:ext>
            </a:extLst>
          </p:cNvPr>
          <p:cNvPicPr>
            <a:picLocks noChangeAspect="1"/>
          </p:cNvPicPr>
          <p:nvPr/>
        </p:nvPicPr>
        <p:blipFill>
          <a:blip r:embed="rId5">
            <a:alphaModFix/>
          </a:blip>
          <a:srcRect l="12571" t="510" r="11233" b="-661"/>
          <a:stretch/>
        </p:blipFill>
        <p:spPr>
          <a:xfrm>
            <a:off x="9068176" y="2416535"/>
            <a:ext cx="1363522" cy="2347181"/>
          </a:xfrm>
          <a:prstGeom prst="rect">
            <a:avLst/>
          </a:prstGeom>
          <a:ln>
            <a:noFill/>
          </a:ln>
          <a:effectLst>
            <a:softEdge rad="112500"/>
          </a:effectLst>
        </p:spPr>
      </p:pic>
      <p:pic>
        <p:nvPicPr>
          <p:cNvPr id="66" name="Picture Placeholder 1" descr="A person wearing a white shirt and a pearl necklace&#10;&#10;Description automatically generated">
            <a:extLst>
              <a:ext uri="{FF2B5EF4-FFF2-40B4-BE49-F238E27FC236}">
                <a16:creationId xmlns:a16="http://schemas.microsoft.com/office/drawing/2014/main" id="{A6F74803-FE07-0BF9-E17D-D1722A9F22B1}"/>
              </a:ext>
            </a:extLst>
          </p:cNvPr>
          <p:cNvPicPr>
            <a:picLocks noChangeAspect="1"/>
          </p:cNvPicPr>
          <p:nvPr/>
        </p:nvPicPr>
        <p:blipFill>
          <a:blip r:embed="rId6">
            <a:alphaModFix/>
          </a:blip>
          <a:srcRect l="-1561" t="2817" r="1026" b="3902"/>
          <a:stretch/>
        </p:blipFill>
        <p:spPr>
          <a:xfrm>
            <a:off x="1950028" y="2416535"/>
            <a:ext cx="1651069" cy="2329640"/>
          </a:xfrm>
          <a:prstGeom prst="rect">
            <a:avLst/>
          </a:prstGeom>
          <a:ln>
            <a:noFill/>
          </a:ln>
          <a:effectLst>
            <a:softEdge rad="112500"/>
          </a:effectLst>
        </p:spPr>
      </p:pic>
      <p:pic>
        <p:nvPicPr>
          <p:cNvPr id="68" name="Picture 67" descr="A person with a beard smiling for a picture&#10;&#10;Description automatically generated">
            <a:extLst>
              <a:ext uri="{FF2B5EF4-FFF2-40B4-BE49-F238E27FC236}">
                <a16:creationId xmlns:a16="http://schemas.microsoft.com/office/drawing/2014/main" id="{B6A23272-439D-CB0C-5D90-747C80A112AB}"/>
              </a:ext>
            </a:extLst>
          </p:cNvPr>
          <p:cNvPicPr>
            <a:picLocks noChangeAspect="1"/>
          </p:cNvPicPr>
          <p:nvPr/>
        </p:nvPicPr>
        <p:blipFill>
          <a:blip r:embed="rId7">
            <a:alphaModFix/>
          </a:blip>
          <a:srcRect l="135" r="-568" b="-348"/>
          <a:stretch/>
        </p:blipFill>
        <p:spPr>
          <a:xfrm>
            <a:off x="3774194" y="2416535"/>
            <a:ext cx="1560831" cy="2329640"/>
          </a:xfrm>
          <a:prstGeom prst="rect">
            <a:avLst/>
          </a:prstGeom>
          <a:ln>
            <a:noFill/>
          </a:ln>
          <a:effectLst>
            <a:softEdge rad="112500"/>
          </a:effectLst>
        </p:spPr>
      </p:pic>
      <p:sp>
        <p:nvSpPr>
          <p:cNvPr id="9" name="Title 6">
            <a:extLst>
              <a:ext uri="{FF2B5EF4-FFF2-40B4-BE49-F238E27FC236}">
                <a16:creationId xmlns:a16="http://schemas.microsoft.com/office/drawing/2014/main" id="{C37E57B8-B7DA-CD5B-50A7-A0ED85C49070}"/>
              </a:ext>
            </a:extLst>
          </p:cNvPr>
          <p:cNvSpPr txBox="1">
            <a:spLocks/>
          </p:cNvSpPr>
          <p:nvPr/>
        </p:nvSpPr>
        <p:spPr>
          <a:xfrm>
            <a:off x="3738027" y="6298131"/>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t>Presenter</a:t>
            </a:r>
          </a:p>
        </p:txBody>
      </p:sp>
      <p:sp>
        <p:nvSpPr>
          <p:cNvPr id="14" name="Title 6">
            <a:extLst>
              <a:ext uri="{FF2B5EF4-FFF2-40B4-BE49-F238E27FC236}">
                <a16:creationId xmlns:a16="http://schemas.microsoft.com/office/drawing/2014/main" id="{2F03397D-2F75-F4C9-50A1-77534BE432AF}"/>
              </a:ext>
            </a:extLst>
          </p:cNvPr>
          <p:cNvSpPr txBox="1">
            <a:spLocks/>
          </p:cNvSpPr>
          <p:nvPr/>
        </p:nvSpPr>
        <p:spPr>
          <a:xfrm>
            <a:off x="7202585" y="6298131"/>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t>Presenter</a:t>
            </a:r>
          </a:p>
        </p:txBody>
      </p:sp>
      <p:sp>
        <p:nvSpPr>
          <p:cNvPr id="16" name="Title 6">
            <a:extLst>
              <a:ext uri="{FF2B5EF4-FFF2-40B4-BE49-F238E27FC236}">
                <a16:creationId xmlns:a16="http://schemas.microsoft.com/office/drawing/2014/main" id="{7E4FCFC3-6094-E1A8-23F0-85B14C929017}"/>
              </a:ext>
            </a:extLst>
          </p:cNvPr>
          <p:cNvSpPr txBox="1">
            <a:spLocks/>
          </p:cNvSpPr>
          <p:nvPr/>
        </p:nvSpPr>
        <p:spPr>
          <a:xfrm>
            <a:off x="8950238" y="663018"/>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t>Presenter</a:t>
            </a:r>
          </a:p>
        </p:txBody>
      </p:sp>
      <p:pic>
        <p:nvPicPr>
          <p:cNvPr id="43" name="Picture 42">
            <a:extLst>
              <a:ext uri="{FF2B5EF4-FFF2-40B4-BE49-F238E27FC236}">
                <a16:creationId xmlns:a16="http://schemas.microsoft.com/office/drawing/2014/main" id="{86E36675-C389-300B-1009-C63C28CFA4E7}"/>
              </a:ext>
            </a:extLst>
          </p:cNvPr>
          <p:cNvPicPr>
            <a:picLocks noChangeAspect="1"/>
          </p:cNvPicPr>
          <p:nvPr/>
        </p:nvPicPr>
        <p:blipFill>
          <a:blip r:embed="rId8"/>
          <a:stretch>
            <a:fillRect/>
          </a:stretch>
        </p:blipFill>
        <p:spPr>
          <a:xfrm>
            <a:off x="10667868" y="0"/>
            <a:ext cx="1524132" cy="755970"/>
          </a:xfrm>
          <a:prstGeom prst="rect">
            <a:avLst/>
          </a:prstGeom>
        </p:spPr>
      </p:pic>
      <p:sp>
        <p:nvSpPr>
          <p:cNvPr id="47" name="Title 18">
            <a:extLst>
              <a:ext uri="{FF2B5EF4-FFF2-40B4-BE49-F238E27FC236}">
                <a16:creationId xmlns:a16="http://schemas.microsoft.com/office/drawing/2014/main" id="{91F49F32-7942-1BD7-9A55-B8DE71738D4A}"/>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Our Team</a:t>
            </a:r>
          </a:p>
        </p:txBody>
      </p:sp>
    </p:spTree>
    <p:extLst>
      <p:ext uri="{BB962C8B-B14F-4D97-AF65-F5344CB8AC3E}">
        <p14:creationId xmlns:p14="http://schemas.microsoft.com/office/powerpoint/2010/main" val="3934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9472961-4829-2742-DC48-9926BC225803}"/>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4" name="Footer Placeholder 2">
            <a:extLst>
              <a:ext uri="{FF2B5EF4-FFF2-40B4-BE49-F238E27FC236}">
                <a16:creationId xmlns:a16="http://schemas.microsoft.com/office/drawing/2014/main" id="{CFEBFAC2-0E5C-D57D-B48C-03F0DF7D1BDE}"/>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11" name="Rectangle: Rounded Corners 10">
            <a:extLst>
              <a:ext uri="{FF2B5EF4-FFF2-40B4-BE49-F238E27FC236}">
                <a16:creationId xmlns:a16="http://schemas.microsoft.com/office/drawing/2014/main" id="{641FE673-D4E8-0F04-9B4A-0C0530DF357F}"/>
              </a:ext>
            </a:extLst>
          </p:cNvPr>
          <p:cNvSpPr/>
          <p:nvPr/>
        </p:nvSpPr>
        <p:spPr>
          <a:xfrm>
            <a:off x="461032" y="1062816"/>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DC722DA-CEE5-DE43-9BC0-5AD79FB25B4B}"/>
              </a:ext>
            </a:extLst>
          </p:cNvPr>
          <p:cNvSpPr/>
          <p:nvPr/>
        </p:nvSpPr>
        <p:spPr>
          <a:xfrm>
            <a:off x="331221" y="1550112"/>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83F7AD-022A-1CCC-6005-D434F82BF3E0}"/>
              </a:ext>
            </a:extLst>
          </p:cNvPr>
          <p:cNvSpPr txBox="1"/>
          <p:nvPr/>
        </p:nvSpPr>
        <p:spPr>
          <a:xfrm>
            <a:off x="295878" y="1613511"/>
            <a:ext cx="3035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Measures Fan Velocity</a:t>
            </a:r>
          </a:p>
        </p:txBody>
      </p:sp>
      <p:sp>
        <p:nvSpPr>
          <p:cNvPr id="10" name="TextBox 9">
            <a:extLst>
              <a:ext uri="{FF2B5EF4-FFF2-40B4-BE49-F238E27FC236}">
                <a16:creationId xmlns:a16="http://schemas.microsoft.com/office/drawing/2014/main" id="{88A6BCEE-CD2C-6916-2F6D-53BD6C6B66FA}"/>
              </a:ext>
            </a:extLst>
          </p:cNvPr>
          <p:cNvSpPr txBox="1"/>
          <p:nvPr/>
        </p:nvSpPr>
        <p:spPr>
          <a:xfrm>
            <a:off x="461290" y="2008757"/>
            <a:ext cx="27641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Velocity = 2.0 ± 1 m/s</a:t>
            </a:r>
          </a:p>
          <a:p>
            <a:pPr marL="285750" indent="-285750">
              <a:buFont typeface="Arial"/>
              <a:buChar char="•"/>
            </a:pPr>
            <a:r>
              <a:rPr lang="en-US" sz="1600">
                <a:latin typeface="Calibri"/>
                <a:cs typeface="Calibri"/>
              </a:rPr>
              <a:t>Each fan assigned a velocity using PWM code</a:t>
            </a:r>
          </a:p>
          <a:p>
            <a:endParaRPr lang="en-US" sz="1100">
              <a:latin typeface="Times New Roman"/>
              <a:cs typeface="Times New Roman"/>
            </a:endParaRPr>
          </a:p>
        </p:txBody>
      </p:sp>
      <p:pic>
        <p:nvPicPr>
          <p:cNvPr id="12" name="Graphic 11" descr="Windy outline">
            <a:extLst>
              <a:ext uri="{FF2B5EF4-FFF2-40B4-BE49-F238E27FC236}">
                <a16:creationId xmlns:a16="http://schemas.microsoft.com/office/drawing/2014/main" id="{403AB1E5-C0B0-B84C-560A-BE39721BD0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3726" y="998196"/>
            <a:ext cx="623359" cy="623359"/>
          </a:xfrm>
          <a:prstGeom prst="rect">
            <a:avLst/>
          </a:prstGeom>
        </p:spPr>
      </p:pic>
      <p:sp>
        <p:nvSpPr>
          <p:cNvPr id="3" name="Rectangle: Rounded Corners 2">
            <a:extLst>
              <a:ext uri="{FF2B5EF4-FFF2-40B4-BE49-F238E27FC236}">
                <a16:creationId xmlns:a16="http://schemas.microsoft.com/office/drawing/2014/main" id="{10AECCE4-57EB-A0CC-C1F9-5C1E2C45899D}"/>
              </a:ext>
            </a:extLst>
          </p:cNvPr>
          <p:cNvSpPr/>
          <p:nvPr/>
        </p:nvSpPr>
        <p:spPr>
          <a:xfrm>
            <a:off x="461070" y="3701588"/>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6A8CC24-7862-7C82-2E13-FA51EAE08672}"/>
              </a:ext>
            </a:extLst>
          </p:cNvPr>
          <p:cNvSpPr/>
          <p:nvPr/>
        </p:nvSpPr>
        <p:spPr>
          <a:xfrm>
            <a:off x="331258" y="4188883"/>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2504CA5-22BF-2CFB-BD1E-5226A16508A2}"/>
              </a:ext>
            </a:extLst>
          </p:cNvPr>
          <p:cNvSpPr txBox="1"/>
          <p:nvPr/>
        </p:nvSpPr>
        <p:spPr>
          <a:xfrm>
            <a:off x="331032" y="4114483"/>
            <a:ext cx="3035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Binary: Non-Porous Material Used</a:t>
            </a:r>
          </a:p>
        </p:txBody>
      </p:sp>
      <p:sp>
        <p:nvSpPr>
          <p:cNvPr id="17" name="TextBox 16">
            <a:extLst>
              <a:ext uri="{FF2B5EF4-FFF2-40B4-BE49-F238E27FC236}">
                <a16:creationId xmlns:a16="http://schemas.microsoft.com/office/drawing/2014/main" id="{9B210A16-91AD-B551-247C-FE4C7D17A789}"/>
              </a:ext>
            </a:extLst>
          </p:cNvPr>
          <p:cNvSpPr txBox="1"/>
          <p:nvPr/>
        </p:nvSpPr>
        <p:spPr>
          <a:xfrm>
            <a:off x="461327" y="4647528"/>
            <a:ext cx="276414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1</a:t>
            </a:r>
          </a:p>
          <a:p>
            <a:pPr marL="285750" indent="-285750">
              <a:buFont typeface="Arial"/>
              <a:buChar char="•"/>
            </a:pPr>
            <a:r>
              <a:rPr lang="en-US" sz="1600">
                <a:latin typeface="Calibri"/>
                <a:cs typeface="Calibri"/>
              </a:rPr>
              <a:t>The material will keep all elements within the enclosure contained</a:t>
            </a:r>
          </a:p>
          <a:p>
            <a:endParaRPr lang="en-US" sz="1100">
              <a:latin typeface="Times New Roman"/>
              <a:cs typeface="Times New Roman"/>
            </a:endParaRPr>
          </a:p>
        </p:txBody>
      </p:sp>
      <p:pic>
        <p:nvPicPr>
          <p:cNvPr id="20" name="Graphic 19" descr="Cube outline">
            <a:extLst>
              <a:ext uri="{FF2B5EF4-FFF2-40B4-BE49-F238E27FC236}">
                <a16:creationId xmlns:a16="http://schemas.microsoft.com/office/drawing/2014/main" id="{7CC79279-512C-BC6F-0D83-D9A12A9536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3763" y="3636968"/>
            <a:ext cx="623359" cy="623359"/>
          </a:xfrm>
          <a:prstGeom prst="rect">
            <a:avLst/>
          </a:prstGeom>
        </p:spPr>
      </p:pic>
      <p:sp>
        <p:nvSpPr>
          <p:cNvPr id="21" name="Rectangle: Rounded Corners 20">
            <a:extLst>
              <a:ext uri="{FF2B5EF4-FFF2-40B4-BE49-F238E27FC236}">
                <a16:creationId xmlns:a16="http://schemas.microsoft.com/office/drawing/2014/main" id="{D0F1F51A-49A8-6EFD-7EAC-246DED0CCC71}"/>
              </a:ext>
            </a:extLst>
          </p:cNvPr>
          <p:cNvSpPr/>
          <p:nvPr/>
        </p:nvSpPr>
        <p:spPr>
          <a:xfrm>
            <a:off x="3905907" y="1062816"/>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490055E-889D-6026-798F-2BF1093FD2CB}"/>
              </a:ext>
            </a:extLst>
          </p:cNvPr>
          <p:cNvSpPr/>
          <p:nvPr/>
        </p:nvSpPr>
        <p:spPr>
          <a:xfrm>
            <a:off x="3776095" y="1550111"/>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786C69-3F47-673C-CEF5-598F31F72AAA}"/>
              </a:ext>
            </a:extLst>
          </p:cNvPr>
          <p:cNvSpPr txBox="1"/>
          <p:nvPr/>
        </p:nvSpPr>
        <p:spPr>
          <a:xfrm>
            <a:off x="3808716" y="1613511"/>
            <a:ext cx="3035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Measures Particle Distribution</a:t>
            </a:r>
          </a:p>
        </p:txBody>
      </p:sp>
      <p:sp>
        <p:nvSpPr>
          <p:cNvPr id="24" name="TextBox 23">
            <a:extLst>
              <a:ext uri="{FF2B5EF4-FFF2-40B4-BE49-F238E27FC236}">
                <a16:creationId xmlns:a16="http://schemas.microsoft.com/office/drawing/2014/main" id="{F9C11E9E-2929-117C-A673-2728515B36B9}"/>
              </a:ext>
            </a:extLst>
          </p:cNvPr>
          <p:cNvSpPr txBox="1"/>
          <p:nvPr/>
        </p:nvSpPr>
        <p:spPr>
          <a:xfrm>
            <a:off x="3906164" y="2008756"/>
            <a:ext cx="27641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50% of particles between 0-0.305 m; 50% particle between 0.305-0.61 m </a:t>
            </a:r>
          </a:p>
          <a:p>
            <a:endParaRPr lang="en-US" sz="1100">
              <a:latin typeface="Times New Roman"/>
              <a:cs typeface="Times New Roman"/>
            </a:endParaRPr>
          </a:p>
        </p:txBody>
      </p:sp>
      <p:pic>
        <p:nvPicPr>
          <p:cNvPr id="25" name="Graphic 24" descr="Alterations &amp; Tailoring outline">
            <a:extLst>
              <a:ext uri="{FF2B5EF4-FFF2-40B4-BE49-F238E27FC236}">
                <a16:creationId xmlns:a16="http://schemas.microsoft.com/office/drawing/2014/main" id="{4F1E18C3-D4AC-609D-A46B-4DA0F5CAA6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8600" y="998196"/>
            <a:ext cx="623359" cy="623359"/>
          </a:xfrm>
          <a:prstGeom prst="rect">
            <a:avLst/>
          </a:prstGeom>
        </p:spPr>
      </p:pic>
      <p:sp>
        <p:nvSpPr>
          <p:cNvPr id="26" name="Rectangle: Rounded Corners 25">
            <a:extLst>
              <a:ext uri="{FF2B5EF4-FFF2-40B4-BE49-F238E27FC236}">
                <a16:creationId xmlns:a16="http://schemas.microsoft.com/office/drawing/2014/main" id="{BFDA2946-068C-1384-85AB-0BDF0EF549CE}"/>
              </a:ext>
            </a:extLst>
          </p:cNvPr>
          <p:cNvSpPr/>
          <p:nvPr/>
        </p:nvSpPr>
        <p:spPr>
          <a:xfrm>
            <a:off x="7334907" y="1057524"/>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0AEB0EC-5CD0-F91D-8E2A-217D7A37AE23}"/>
              </a:ext>
            </a:extLst>
          </p:cNvPr>
          <p:cNvSpPr/>
          <p:nvPr/>
        </p:nvSpPr>
        <p:spPr>
          <a:xfrm>
            <a:off x="7205094" y="1544818"/>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25E797B-CF28-CC7B-3079-DD75E73A1C32}"/>
              </a:ext>
            </a:extLst>
          </p:cNvPr>
          <p:cNvSpPr txBox="1"/>
          <p:nvPr/>
        </p:nvSpPr>
        <p:spPr>
          <a:xfrm>
            <a:off x="7238758" y="1595808"/>
            <a:ext cx="3035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Binary: Optical Transmissivity</a:t>
            </a:r>
          </a:p>
        </p:txBody>
      </p:sp>
      <p:sp>
        <p:nvSpPr>
          <p:cNvPr id="29" name="TextBox 28">
            <a:extLst>
              <a:ext uri="{FF2B5EF4-FFF2-40B4-BE49-F238E27FC236}">
                <a16:creationId xmlns:a16="http://schemas.microsoft.com/office/drawing/2014/main" id="{CA1A08F2-1019-4965-863C-B0A38FE0ED63}"/>
              </a:ext>
            </a:extLst>
          </p:cNvPr>
          <p:cNvSpPr txBox="1"/>
          <p:nvPr/>
        </p:nvSpPr>
        <p:spPr>
          <a:xfrm>
            <a:off x="7335163" y="2003463"/>
            <a:ext cx="27641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1</a:t>
            </a:r>
          </a:p>
          <a:p>
            <a:pPr marL="285750" indent="-285750">
              <a:buFont typeface="Arial"/>
              <a:buChar char="•"/>
            </a:pPr>
            <a:r>
              <a:rPr lang="en-US" sz="1600">
                <a:latin typeface="Calibri"/>
                <a:cs typeface="Calibri"/>
              </a:rPr>
              <a:t>Measurement based on whether the elements in the glovebox can be seen</a:t>
            </a:r>
            <a:endParaRPr lang="en-US" sz="1600">
              <a:latin typeface="Calibri"/>
              <a:ea typeface="Calibri"/>
              <a:cs typeface="Calibri"/>
            </a:endParaRPr>
          </a:p>
          <a:p>
            <a:endParaRPr lang="en-US" sz="1600">
              <a:latin typeface="Times New Roman"/>
              <a:cs typeface="Times New Roman"/>
            </a:endParaRPr>
          </a:p>
        </p:txBody>
      </p:sp>
      <p:pic>
        <p:nvPicPr>
          <p:cNvPr id="30" name="Graphic 29" descr="Eye outline">
            <a:extLst>
              <a:ext uri="{FF2B5EF4-FFF2-40B4-BE49-F238E27FC236}">
                <a16:creationId xmlns:a16="http://schemas.microsoft.com/office/drawing/2014/main" id="{9BE5FF23-2CD4-E457-0D11-B6E671DAB6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5444" y="972356"/>
            <a:ext cx="623359" cy="623359"/>
          </a:xfrm>
          <a:prstGeom prst="rect">
            <a:avLst/>
          </a:prstGeom>
        </p:spPr>
      </p:pic>
      <p:sp>
        <p:nvSpPr>
          <p:cNvPr id="36" name="Rectangle: Rounded Corners 35">
            <a:extLst>
              <a:ext uri="{FF2B5EF4-FFF2-40B4-BE49-F238E27FC236}">
                <a16:creationId xmlns:a16="http://schemas.microsoft.com/office/drawing/2014/main" id="{E7D13CD5-9D52-6CC1-0FC3-4B261DEFB9F5}"/>
              </a:ext>
            </a:extLst>
          </p:cNvPr>
          <p:cNvSpPr/>
          <p:nvPr/>
        </p:nvSpPr>
        <p:spPr>
          <a:xfrm>
            <a:off x="3927111" y="3696296"/>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4CC44B0-2BE1-C9AF-250F-9793315598EB}"/>
              </a:ext>
            </a:extLst>
          </p:cNvPr>
          <p:cNvSpPr/>
          <p:nvPr/>
        </p:nvSpPr>
        <p:spPr>
          <a:xfrm>
            <a:off x="3797298" y="4183590"/>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464DF3F-71C3-866B-CB4F-FE42AB62128C}"/>
              </a:ext>
            </a:extLst>
          </p:cNvPr>
          <p:cNvSpPr txBox="1"/>
          <p:nvPr/>
        </p:nvSpPr>
        <p:spPr>
          <a:xfrm>
            <a:off x="3797073" y="4236515"/>
            <a:ext cx="30353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Measures Density of Simulant</a:t>
            </a:r>
            <a:endParaRPr lang="en-US">
              <a:solidFill>
                <a:schemeClr val="bg1"/>
              </a:solidFill>
            </a:endParaRPr>
          </a:p>
        </p:txBody>
      </p:sp>
      <p:sp>
        <p:nvSpPr>
          <p:cNvPr id="39" name="TextBox 38">
            <a:extLst>
              <a:ext uri="{FF2B5EF4-FFF2-40B4-BE49-F238E27FC236}">
                <a16:creationId xmlns:a16="http://schemas.microsoft.com/office/drawing/2014/main" id="{45C62201-3D83-75FB-6BEB-6B198E8B1399}"/>
              </a:ext>
            </a:extLst>
          </p:cNvPr>
          <p:cNvSpPr txBox="1"/>
          <p:nvPr/>
        </p:nvSpPr>
        <p:spPr>
          <a:xfrm>
            <a:off x="3927367" y="4642235"/>
            <a:ext cx="27641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262626"/>
                </a:solidFill>
                <a:latin typeface="Calibri"/>
                <a:cs typeface="Times New Roman"/>
              </a:rPr>
              <a:t>Density is within 15% of 1.5 g/cm</a:t>
            </a:r>
            <a:r>
              <a:rPr lang="en-US" sz="1600" baseline="30000">
                <a:solidFill>
                  <a:srgbClr val="262626"/>
                </a:solidFill>
                <a:latin typeface="Calibri"/>
                <a:cs typeface="Times New Roman"/>
              </a:rPr>
              <a:t>3</a:t>
            </a:r>
            <a:r>
              <a:rPr lang="en-US" sz="1600">
                <a:solidFill>
                  <a:srgbClr val="262626"/>
                </a:solidFill>
                <a:latin typeface="Calibri"/>
                <a:cs typeface="Times New Roman"/>
              </a:rPr>
              <a:t> </a:t>
            </a:r>
          </a:p>
          <a:p>
            <a:endParaRPr lang="en-US" sz="1100">
              <a:latin typeface="Times New Roman"/>
              <a:cs typeface="Times New Roman"/>
            </a:endParaRPr>
          </a:p>
        </p:txBody>
      </p:sp>
      <p:pic>
        <p:nvPicPr>
          <p:cNvPr id="40" name="Graphic 39" descr="Weights Uneven outline">
            <a:extLst>
              <a:ext uri="{FF2B5EF4-FFF2-40B4-BE49-F238E27FC236}">
                <a16:creationId xmlns:a16="http://schemas.microsoft.com/office/drawing/2014/main" id="{ACF07AFF-E4FB-AC38-49F4-7CCCF4A526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63788" y="3707293"/>
            <a:ext cx="536108" cy="483758"/>
          </a:xfrm>
          <a:prstGeom prst="rect">
            <a:avLst/>
          </a:prstGeom>
        </p:spPr>
      </p:pic>
      <p:sp>
        <p:nvSpPr>
          <p:cNvPr id="41" name="Rectangle: Rounded Corners 40">
            <a:extLst>
              <a:ext uri="{FF2B5EF4-FFF2-40B4-BE49-F238E27FC236}">
                <a16:creationId xmlns:a16="http://schemas.microsoft.com/office/drawing/2014/main" id="{50B5562B-CE10-4F30-E4FD-AC1E8B45BDB2}"/>
              </a:ext>
            </a:extLst>
          </p:cNvPr>
          <p:cNvSpPr/>
          <p:nvPr/>
        </p:nvSpPr>
        <p:spPr>
          <a:xfrm>
            <a:off x="7403736" y="3685713"/>
            <a:ext cx="2764435" cy="2642726"/>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D7752939-D2E0-ED62-E173-B6B769BB4802}"/>
              </a:ext>
            </a:extLst>
          </p:cNvPr>
          <p:cNvSpPr/>
          <p:nvPr/>
        </p:nvSpPr>
        <p:spPr>
          <a:xfrm>
            <a:off x="7273923" y="4173007"/>
            <a:ext cx="3036358" cy="469900"/>
          </a:xfrm>
          <a:prstGeom prst="roundRect">
            <a:avLst/>
          </a:prstGeom>
          <a:solidFill>
            <a:srgbClr val="782F41"/>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12BB842-E121-A83E-1F6D-F2325DAF559C}"/>
              </a:ext>
            </a:extLst>
          </p:cNvPr>
          <p:cNvSpPr txBox="1"/>
          <p:nvPr/>
        </p:nvSpPr>
        <p:spPr>
          <a:xfrm>
            <a:off x="7273698" y="4098607"/>
            <a:ext cx="3035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Calibri"/>
              </a:rPr>
              <a:t>Amount of Simulant in Glovebox</a:t>
            </a:r>
          </a:p>
        </p:txBody>
      </p:sp>
      <p:sp>
        <p:nvSpPr>
          <p:cNvPr id="44" name="TextBox 43">
            <a:extLst>
              <a:ext uri="{FF2B5EF4-FFF2-40B4-BE49-F238E27FC236}">
                <a16:creationId xmlns:a16="http://schemas.microsoft.com/office/drawing/2014/main" id="{2399A3DC-9AD6-3E1A-2DDD-5A00941C4557}"/>
              </a:ext>
            </a:extLst>
          </p:cNvPr>
          <p:cNvSpPr txBox="1"/>
          <p:nvPr/>
        </p:nvSpPr>
        <p:spPr>
          <a:xfrm>
            <a:off x="7403992" y="4631652"/>
            <a:ext cx="27641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Calibri"/>
              </a:rPr>
              <a:t>Amount of simulant &gt; 60g</a:t>
            </a:r>
            <a:endParaRPr lang="en-US" sz="1600"/>
          </a:p>
          <a:p>
            <a:pPr marL="285750" indent="-285750">
              <a:buFont typeface="Arial"/>
              <a:buChar char="•"/>
            </a:pPr>
            <a:r>
              <a:rPr lang="en-US" sz="1600">
                <a:latin typeface="Calibri"/>
                <a:cs typeface="Calibri"/>
              </a:rPr>
              <a:t>Shows that a full test has occurred</a:t>
            </a:r>
          </a:p>
          <a:p>
            <a:endParaRPr lang="en-US" sz="1100">
              <a:latin typeface="Times New Roman"/>
              <a:cs typeface="Times New Roman"/>
            </a:endParaRPr>
          </a:p>
        </p:txBody>
      </p:sp>
      <p:pic>
        <p:nvPicPr>
          <p:cNvPr id="45" name="Graphic 44" descr="Scale outline">
            <a:extLst>
              <a:ext uri="{FF2B5EF4-FFF2-40B4-BE49-F238E27FC236}">
                <a16:creationId xmlns:a16="http://schemas.microsoft.com/office/drawing/2014/main" id="{C0681587-03A5-9437-5A26-C1F4C0000D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76428" y="3621093"/>
            <a:ext cx="623359" cy="623359"/>
          </a:xfrm>
          <a:prstGeom prst="rect">
            <a:avLst/>
          </a:prstGeom>
        </p:spPr>
      </p:pic>
      <p:sp>
        <p:nvSpPr>
          <p:cNvPr id="31" name="Text Placeholder 17">
            <a:extLst>
              <a:ext uri="{FF2B5EF4-FFF2-40B4-BE49-F238E27FC236}">
                <a16:creationId xmlns:a16="http://schemas.microsoft.com/office/drawing/2014/main" id="{E7236A85-0597-233E-9B8B-313FBDB9F669}"/>
              </a:ext>
            </a:extLst>
          </p:cNvPr>
          <p:cNvSpPr>
            <a:spLocks noGrp="1"/>
          </p:cNvSpPr>
          <p:nvPr>
            <p:ph type="body" sz="quarter" idx="13"/>
          </p:nvPr>
        </p:nvSpPr>
        <p:spPr>
          <a:xfrm>
            <a:off x="10668000" y="0"/>
            <a:ext cx="1524000" cy="757130"/>
          </a:xfrm>
        </p:spPr>
        <p:txBody>
          <a:bodyPr/>
          <a:lstStyle/>
          <a:p>
            <a:r>
              <a:rPr lang="en-US"/>
              <a:t>Ryan Dreibelbis</a:t>
            </a:r>
          </a:p>
        </p:txBody>
      </p:sp>
      <p:sp>
        <p:nvSpPr>
          <p:cNvPr id="15" name="Title 1">
            <a:extLst>
              <a:ext uri="{FF2B5EF4-FFF2-40B4-BE49-F238E27FC236}">
                <a16:creationId xmlns:a16="http://schemas.microsoft.com/office/drawing/2014/main" id="{96573D42-EAB4-63E3-3157-B46E523A6FE3}"/>
              </a:ext>
            </a:extLst>
          </p:cNvPr>
          <p:cNvSpPr txBox="1">
            <a:spLocks/>
          </p:cNvSpPr>
          <p:nvPr/>
        </p:nvSpPr>
        <p:spPr>
          <a:xfrm>
            <a:off x="99390" y="109329"/>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Targets and Metrics:</a:t>
            </a:r>
            <a:br>
              <a:rPr lang="en-US"/>
            </a:br>
            <a:r>
              <a:rPr lang="en-US" sz="2800"/>
              <a:t>Tangible Glovebox</a:t>
            </a:r>
          </a:p>
        </p:txBody>
      </p:sp>
    </p:spTree>
    <p:extLst>
      <p:ext uri="{BB962C8B-B14F-4D97-AF65-F5344CB8AC3E}">
        <p14:creationId xmlns:p14="http://schemas.microsoft.com/office/powerpoint/2010/main" val="587350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B3A26A-4801-16E7-B84F-64B80E0E7A06}"/>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21</a:t>
            </a:fld>
            <a:endParaRPr lang="en-US"/>
          </a:p>
        </p:txBody>
      </p:sp>
      <p:graphicFrame>
        <p:nvGraphicFramePr>
          <p:cNvPr id="8" name="Content Placeholder 1">
            <a:extLst>
              <a:ext uri="{FF2B5EF4-FFF2-40B4-BE49-F238E27FC236}">
                <a16:creationId xmlns:a16="http://schemas.microsoft.com/office/drawing/2014/main" id="{47A56E68-4112-110D-C6F6-DACB7949E789}"/>
              </a:ext>
            </a:extLst>
          </p:cNvPr>
          <p:cNvGraphicFramePr>
            <a:graphicFrameLocks noGrp="1"/>
          </p:cNvGraphicFramePr>
          <p:nvPr>
            <p:ph idx="1"/>
            <p:extLst>
              <p:ext uri="{D42A27DB-BD31-4B8C-83A1-F6EECF244321}">
                <p14:modId xmlns:p14="http://schemas.microsoft.com/office/powerpoint/2010/main" val="84110694"/>
              </p:ext>
            </p:extLst>
          </p:nvPr>
        </p:nvGraphicFramePr>
        <p:xfrm>
          <a:off x="402281" y="1875649"/>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Footer Placeholder 2">
            <a:extLst>
              <a:ext uri="{FF2B5EF4-FFF2-40B4-BE49-F238E27FC236}">
                <a16:creationId xmlns:a16="http://schemas.microsoft.com/office/drawing/2014/main" id="{2327EE7A-A65F-7ED3-1844-661E11217F11}"/>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29" name="Text Placeholder 17">
            <a:extLst>
              <a:ext uri="{FF2B5EF4-FFF2-40B4-BE49-F238E27FC236}">
                <a16:creationId xmlns:a16="http://schemas.microsoft.com/office/drawing/2014/main" id="{69942022-5885-E022-6467-C9B4FD667545}"/>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Ryan Dreibelbis</a:t>
            </a:r>
          </a:p>
        </p:txBody>
      </p:sp>
      <p:sp>
        <p:nvSpPr>
          <p:cNvPr id="2" name="Title 1">
            <a:extLst>
              <a:ext uri="{FF2B5EF4-FFF2-40B4-BE49-F238E27FC236}">
                <a16:creationId xmlns:a16="http://schemas.microsoft.com/office/drawing/2014/main" id="{54A2220C-A6EA-2C31-D914-BB8939A511F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Concept Generation:</a:t>
            </a:r>
            <a:br>
              <a:rPr lang="en-US"/>
            </a:br>
            <a:r>
              <a:rPr lang="en-US" sz="2800"/>
              <a:t>Morphological Chart</a:t>
            </a:r>
          </a:p>
        </p:txBody>
      </p:sp>
    </p:spTree>
    <p:extLst>
      <p:ext uri="{BB962C8B-B14F-4D97-AF65-F5344CB8AC3E}">
        <p14:creationId xmlns:p14="http://schemas.microsoft.com/office/powerpoint/2010/main" val="855711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
            <a:extLst>
              <a:ext uri="{FF2B5EF4-FFF2-40B4-BE49-F238E27FC236}">
                <a16:creationId xmlns:a16="http://schemas.microsoft.com/office/drawing/2014/main" id="{B1E862CA-7DB4-31EE-FF20-D273D64BF503}"/>
              </a:ext>
            </a:extLst>
          </p:cNvPr>
          <p:cNvSpPr>
            <a:spLocks noGrp="1"/>
          </p:cNvSpPr>
          <p:nvPr>
            <p:ph type="body" idx="1"/>
          </p:nvPr>
        </p:nvSpPr>
        <p:spPr>
          <a:xfrm>
            <a:off x="223253" y="2092581"/>
            <a:ext cx="3418347" cy="436227"/>
          </a:xfrm>
        </p:spPr>
        <p:txBody>
          <a:bodyPr/>
          <a:lstStyle/>
          <a:p>
            <a:pPr algn="ctr"/>
            <a:r>
              <a:rPr lang="en-US" sz="2200">
                <a:solidFill>
                  <a:srgbClr val="782F40"/>
                </a:solidFill>
                <a:cs typeface="Calibri"/>
              </a:rPr>
              <a:t>Morphological Concept One</a:t>
            </a:r>
          </a:p>
        </p:txBody>
      </p:sp>
      <p:sp>
        <p:nvSpPr>
          <p:cNvPr id="26" name="Text Placeholder 3">
            <a:extLst>
              <a:ext uri="{FF2B5EF4-FFF2-40B4-BE49-F238E27FC236}">
                <a16:creationId xmlns:a16="http://schemas.microsoft.com/office/drawing/2014/main" id="{F3797230-59E2-C69E-AF28-B8E7947E97CE}"/>
              </a:ext>
            </a:extLst>
          </p:cNvPr>
          <p:cNvSpPr>
            <a:spLocks noGrp="1"/>
          </p:cNvSpPr>
          <p:nvPr>
            <p:ph type="body" sz="quarter" idx="3"/>
          </p:nvPr>
        </p:nvSpPr>
        <p:spPr>
          <a:xfrm>
            <a:off x="7335252" y="2085897"/>
            <a:ext cx="3189705" cy="436228"/>
          </a:xfrm>
        </p:spPr>
        <p:txBody>
          <a:bodyPr/>
          <a:lstStyle/>
          <a:p>
            <a:pPr algn="ctr"/>
            <a:r>
              <a:rPr lang="en-US">
                <a:solidFill>
                  <a:srgbClr val="782F40"/>
                </a:solidFill>
                <a:cs typeface="Calibri"/>
              </a:rPr>
              <a:t>Curved Corner Concept</a:t>
            </a:r>
          </a:p>
        </p:txBody>
      </p:sp>
      <p:sp>
        <p:nvSpPr>
          <p:cNvPr id="23" name="Footer Placeholder 5">
            <a:extLst>
              <a:ext uri="{FF2B5EF4-FFF2-40B4-BE49-F238E27FC236}">
                <a16:creationId xmlns:a16="http://schemas.microsoft.com/office/drawing/2014/main" id="{EB2B4029-C519-6D84-338C-C7B866DC492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62F656BB-53FF-4E4E-F313-A0BE3EA37787}"/>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22</a:t>
            </a:fld>
            <a:endParaRPr lang="en-US"/>
          </a:p>
        </p:txBody>
      </p:sp>
      <p:pic>
        <p:nvPicPr>
          <p:cNvPr id="22" name="Picture 21" descr="A screen shot of a computer game&#10;&#10;Description automatically generated">
            <a:extLst>
              <a:ext uri="{FF2B5EF4-FFF2-40B4-BE49-F238E27FC236}">
                <a16:creationId xmlns:a16="http://schemas.microsoft.com/office/drawing/2014/main" id="{1340AEC4-5FFA-7BC3-A060-B93ED2562576}"/>
              </a:ext>
            </a:extLst>
          </p:cNvPr>
          <p:cNvPicPr>
            <a:picLocks/>
          </p:cNvPicPr>
          <p:nvPr/>
        </p:nvPicPr>
        <p:blipFill>
          <a:blip r:embed="rId2"/>
          <a:stretch>
            <a:fillRect/>
          </a:stretch>
        </p:blipFill>
        <p:spPr>
          <a:xfrm>
            <a:off x="7335779" y="2527969"/>
            <a:ext cx="3194001" cy="2740527"/>
          </a:xfrm>
          <a:prstGeom prst="rect">
            <a:avLst/>
          </a:prstGeom>
        </p:spPr>
      </p:pic>
      <p:pic>
        <p:nvPicPr>
          <p:cNvPr id="27" name="Picture 26" descr="A screen shot of a grid&#10;&#10;Description automatically generated">
            <a:extLst>
              <a:ext uri="{FF2B5EF4-FFF2-40B4-BE49-F238E27FC236}">
                <a16:creationId xmlns:a16="http://schemas.microsoft.com/office/drawing/2014/main" id="{0A370673-67FA-A489-2E9F-F90DEF63160D}"/>
              </a:ext>
            </a:extLst>
          </p:cNvPr>
          <p:cNvPicPr>
            <a:picLocks/>
          </p:cNvPicPr>
          <p:nvPr/>
        </p:nvPicPr>
        <p:blipFill>
          <a:blip r:embed="rId3"/>
          <a:stretch>
            <a:fillRect/>
          </a:stretch>
        </p:blipFill>
        <p:spPr>
          <a:xfrm>
            <a:off x="3883384" y="2524626"/>
            <a:ext cx="3203724" cy="2747212"/>
          </a:xfrm>
          <a:prstGeom prst="rect">
            <a:avLst/>
          </a:prstGeom>
        </p:spPr>
      </p:pic>
      <p:pic>
        <p:nvPicPr>
          <p:cNvPr id="28" name="Picture 27">
            <a:extLst>
              <a:ext uri="{FF2B5EF4-FFF2-40B4-BE49-F238E27FC236}">
                <a16:creationId xmlns:a16="http://schemas.microsoft.com/office/drawing/2014/main" id="{EF8C6123-EA5B-2A98-7DC1-8540C681EEFB}"/>
              </a:ext>
            </a:extLst>
          </p:cNvPr>
          <p:cNvPicPr>
            <a:picLocks/>
          </p:cNvPicPr>
          <p:nvPr/>
        </p:nvPicPr>
        <p:blipFill>
          <a:blip r:embed="rId4"/>
          <a:stretch>
            <a:fillRect/>
          </a:stretch>
        </p:blipFill>
        <p:spPr>
          <a:xfrm>
            <a:off x="223779" y="2521284"/>
            <a:ext cx="3418347" cy="2740525"/>
          </a:xfrm>
          <a:prstGeom prst="rect">
            <a:avLst/>
          </a:prstGeom>
        </p:spPr>
      </p:pic>
      <p:sp>
        <p:nvSpPr>
          <p:cNvPr id="30" name="Text Placeholder 3">
            <a:extLst>
              <a:ext uri="{FF2B5EF4-FFF2-40B4-BE49-F238E27FC236}">
                <a16:creationId xmlns:a16="http://schemas.microsoft.com/office/drawing/2014/main" id="{F2E2967A-66B8-F93D-704A-A0A7D379C453}"/>
              </a:ext>
            </a:extLst>
          </p:cNvPr>
          <p:cNvSpPr txBox="1">
            <a:spLocks/>
          </p:cNvSpPr>
          <p:nvPr/>
        </p:nvSpPr>
        <p:spPr>
          <a:xfrm>
            <a:off x="3898231" y="2091244"/>
            <a:ext cx="3189705" cy="43622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solidFill>
                  <a:srgbClr val="782F40"/>
                </a:solidFill>
                <a:cs typeface="Calibri"/>
              </a:rPr>
              <a:t>Starfish Assembly</a:t>
            </a:r>
            <a:endParaRPr lang="en-US"/>
          </a:p>
        </p:txBody>
      </p:sp>
      <p:sp>
        <p:nvSpPr>
          <p:cNvPr id="3" name="Text Placeholder 17">
            <a:extLst>
              <a:ext uri="{FF2B5EF4-FFF2-40B4-BE49-F238E27FC236}">
                <a16:creationId xmlns:a16="http://schemas.microsoft.com/office/drawing/2014/main" id="{E7D38EBE-75F7-968E-7CBD-382781689861}"/>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Ryan Dreibelbis</a:t>
            </a:r>
          </a:p>
        </p:txBody>
      </p:sp>
      <p:sp>
        <p:nvSpPr>
          <p:cNvPr id="2" name="Title 1">
            <a:extLst>
              <a:ext uri="{FF2B5EF4-FFF2-40B4-BE49-F238E27FC236}">
                <a16:creationId xmlns:a16="http://schemas.microsoft.com/office/drawing/2014/main" id="{524F99B6-987A-882F-8205-4C91B1F1711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Concept Generation:</a:t>
            </a:r>
            <a:br>
              <a:rPr lang="en-US"/>
            </a:br>
            <a:r>
              <a:rPr lang="en-US" sz="2800"/>
              <a:t>High Fidelity Concepts</a:t>
            </a:r>
          </a:p>
        </p:txBody>
      </p:sp>
    </p:spTree>
    <p:extLst>
      <p:ext uri="{BB962C8B-B14F-4D97-AF65-F5344CB8AC3E}">
        <p14:creationId xmlns:p14="http://schemas.microsoft.com/office/powerpoint/2010/main" val="969044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868FC9-DA2E-0311-9C02-7A577A4725E5}"/>
              </a:ext>
            </a:extLst>
          </p:cNvPr>
          <p:cNvSpPr>
            <a:spLocks noGrp="1"/>
          </p:cNvSpPr>
          <p:nvPr>
            <p:ph type="ftr" sz="quarter" idx="11"/>
          </p:nvPr>
        </p:nvSpPr>
        <p:spPr/>
        <p:txBody>
          <a:bodyPr/>
          <a:lstStyle/>
          <a:p>
            <a:r>
              <a:rPr lang="en-US" sz="1200" baseline="0">
                <a:solidFill>
                  <a:srgbClr val="898989"/>
                </a:solidFill>
                <a:latin typeface="Calibri"/>
              </a:rPr>
              <a:t>Department of Mechanical Engineering</a:t>
            </a:r>
            <a:r>
              <a:rPr lang="en-US" sz="1200">
                <a:latin typeface="Calibri"/>
                <a:ea typeface="Calibri"/>
                <a:cs typeface="Calibri"/>
              </a:rPr>
              <a:t>​</a:t>
            </a:r>
            <a:endParaRPr lang="en-US"/>
          </a:p>
        </p:txBody>
      </p:sp>
      <p:sp>
        <p:nvSpPr>
          <p:cNvPr id="4" name="Slide Number Placeholder 3">
            <a:extLst>
              <a:ext uri="{FF2B5EF4-FFF2-40B4-BE49-F238E27FC236}">
                <a16:creationId xmlns:a16="http://schemas.microsoft.com/office/drawing/2014/main" id="{2513D862-4F76-5CED-DBCE-9C2365642989}"/>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8" name="Rectangle: Rounded Corners 7">
            <a:extLst>
              <a:ext uri="{FF2B5EF4-FFF2-40B4-BE49-F238E27FC236}">
                <a16:creationId xmlns:a16="http://schemas.microsoft.com/office/drawing/2014/main" id="{5A1584A4-3A2F-491B-1D21-33E8A3CE6309}"/>
              </a:ext>
            </a:extLst>
          </p:cNvPr>
          <p:cNvSpPr/>
          <p:nvPr/>
        </p:nvSpPr>
        <p:spPr>
          <a:xfrm>
            <a:off x="457200" y="1495287"/>
            <a:ext cx="2377440" cy="3867426"/>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9C45BA0-F8A9-4DC4-BF0C-E8E55699F821}"/>
              </a:ext>
            </a:extLst>
          </p:cNvPr>
          <p:cNvSpPr/>
          <p:nvPr/>
        </p:nvSpPr>
        <p:spPr>
          <a:xfrm>
            <a:off x="2972020" y="1495288"/>
            <a:ext cx="2377440" cy="3867425"/>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173CAEF-8E47-AE28-2556-3DA7BB4371B9}"/>
              </a:ext>
            </a:extLst>
          </p:cNvPr>
          <p:cNvSpPr/>
          <p:nvPr/>
        </p:nvSpPr>
        <p:spPr>
          <a:xfrm>
            <a:off x="5486840" y="1495288"/>
            <a:ext cx="2377440" cy="3867424"/>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E6EB67A-5792-DEB8-B87A-876FB6AEC8F5}"/>
              </a:ext>
            </a:extLst>
          </p:cNvPr>
          <p:cNvSpPr/>
          <p:nvPr/>
        </p:nvSpPr>
        <p:spPr>
          <a:xfrm>
            <a:off x="8001660" y="1495289"/>
            <a:ext cx="2377440" cy="3867423"/>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6EDC43E-A435-58F3-7F35-FF7CB10427F5}"/>
              </a:ext>
            </a:extLst>
          </p:cNvPr>
          <p:cNvSpPr txBox="1"/>
          <p:nvPr/>
        </p:nvSpPr>
        <p:spPr>
          <a:xfrm>
            <a:off x="589949" y="1753676"/>
            <a:ext cx="2111941" cy="646331"/>
          </a:xfrm>
          <a:prstGeom prst="rect">
            <a:avLst/>
          </a:prstGeom>
          <a:noFill/>
        </p:spPr>
        <p:txBody>
          <a:bodyPr wrap="square" rtlCol="0">
            <a:spAutoFit/>
          </a:bodyPr>
          <a:lstStyle/>
          <a:p>
            <a:pPr algn="ctr"/>
            <a:r>
              <a:rPr lang="en-US" b="1"/>
              <a:t>Binary Pairwise Comparison Chart</a:t>
            </a:r>
          </a:p>
        </p:txBody>
      </p:sp>
      <p:sp>
        <p:nvSpPr>
          <p:cNvPr id="15" name="TextBox 14">
            <a:extLst>
              <a:ext uri="{FF2B5EF4-FFF2-40B4-BE49-F238E27FC236}">
                <a16:creationId xmlns:a16="http://schemas.microsoft.com/office/drawing/2014/main" id="{300A83C8-782B-87E6-E6C1-125EAC058689}"/>
              </a:ext>
            </a:extLst>
          </p:cNvPr>
          <p:cNvSpPr txBox="1"/>
          <p:nvPr/>
        </p:nvSpPr>
        <p:spPr>
          <a:xfrm>
            <a:off x="3104769" y="1753674"/>
            <a:ext cx="2111941" cy="646331"/>
          </a:xfrm>
          <a:prstGeom prst="rect">
            <a:avLst/>
          </a:prstGeom>
          <a:noFill/>
        </p:spPr>
        <p:txBody>
          <a:bodyPr wrap="square" rtlCol="0">
            <a:spAutoFit/>
          </a:bodyPr>
          <a:lstStyle/>
          <a:p>
            <a:pPr algn="ctr"/>
            <a:r>
              <a:rPr lang="en-US" b="1"/>
              <a:t>House of Quality (HOQ) Chart</a:t>
            </a:r>
          </a:p>
        </p:txBody>
      </p:sp>
      <p:sp>
        <p:nvSpPr>
          <p:cNvPr id="16" name="TextBox 15">
            <a:extLst>
              <a:ext uri="{FF2B5EF4-FFF2-40B4-BE49-F238E27FC236}">
                <a16:creationId xmlns:a16="http://schemas.microsoft.com/office/drawing/2014/main" id="{D4F511D9-3EED-43A9-5F7E-B9E5DFDAA715}"/>
              </a:ext>
            </a:extLst>
          </p:cNvPr>
          <p:cNvSpPr txBox="1"/>
          <p:nvPr/>
        </p:nvSpPr>
        <p:spPr>
          <a:xfrm>
            <a:off x="5619589" y="1753675"/>
            <a:ext cx="2111941" cy="369332"/>
          </a:xfrm>
          <a:prstGeom prst="rect">
            <a:avLst/>
          </a:prstGeom>
          <a:noFill/>
        </p:spPr>
        <p:txBody>
          <a:bodyPr wrap="square" rtlCol="0">
            <a:spAutoFit/>
          </a:bodyPr>
          <a:lstStyle/>
          <a:p>
            <a:pPr algn="ctr"/>
            <a:r>
              <a:rPr lang="en-US" b="1"/>
              <a:t>Pugh Charts</a:t>
            </a:r>
          </a:p>
        </p:txBody>
      </p:sp>
      <p:sp>
        <p:nvSpPr>
          <p:cNvPr id="17" name="TextBox 16">
            <a:extLst>
              <a:ext uri="{FF2B5EF4-FFF2-40B4-BE49-F238E27FC236}">
                <a16:creationId xmlns:a16="http://schemas.microsoft.com/office/drawing/2014/main" id="{C7747FF4-83B6-AD76-3B43-03341467E6C1}"/>
              </a:ext>
            </a:extLst>
          </p:cNvPr>
          <p:cNvSpPr txBox="1"/>
          <p:nvPr/>
        </p:nvSpPr>
        <p:spPr>
          <a:xfrm>
            <a:off x="8084712" y="1753674"/>
            <a:ext cx="2211337" cy="646331"/>
          </a:xfrm>
          <a:prstGeom prst="rect">
            <a:avLst/>
          </a:prstGeom>
          <a:noFill/>
        </p:spPr>
        <p:txBody>
          <a:bodyPr wrap="square" rtlCol="0">
            <a:spAutoFit/>
          </a:bodyPr>
          <a:lstStyle/>
          <a:p>
            <a:pPr algn="ctr"/>
            <a:r>
              <a:rPr lang="en-US" b="1"/>
              <a:t>Analytical Hierarchy Process (AHP) Charts</a:t>
            </a:r>
          </a:p>
        </p:txBody>
      </p:sp>
      <p:sp>
        <p:nvSpPr>
          <p:cNvPr id="18" name="Arrow: Right 17">
            <a:extLst>
              <a:ext uri="{FF2B5EF4-FFF2-40B4-BE49-F238E27FC236}">
                <a16:creationId xmlns:a16="http://schemas.microsoft.com/office/drawing/2014/main" id="{DF41A4E2-DAB5-A1B6-0AB0-6ABAF9882855}"/>
              </a:ext>
            </a:extLst>
          </p:cNvPr>
          <p:cNvSpPr/>
          <p:nvPr/>
        </p:nvSpPr>
        <p:spPr>
          <a:xfrm>
            <a:off x="2606260" y="3160236"/>
            <a:ext cx="731520" cy="548640"/>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1F8BDB6B-1651-C3AC-6C26-630ED14B6F7E}"/>
              </a:ext>
            </a:extLst>
          </p:cNvPr>
          <p:cNvSpPr/>
          <p:nvPr/>
        </p:nvSpPr>
        <p:spPr>
          <a:xfrm>
            <a:off x="5121080" y="3184532"/>
            <a:ext cx="731520" cy="548640"/>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CE38B8D4-31D4-B422-977D-77BEDB5A80C5}"/>
              </a:ext>
            </a:extLst>
          </p:cNvPr>
          <p:cNvSpPr/>
          <p:nvPr/>
        </p:nvSpPr>
        <p:spPr>
          <a:xfrm>
            <a:off x="7635900" y="3159132"/>
            <a:ext cx="731520" cy="548640"/>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888621-70EA-FE53-DB83-B5CFA74B377C}"/>
              </a:ext>
            </a:extLst>
          </p:cNvPr>
          <p:cNvSpPr txBox="1"/>
          <p:nvPr/>
        </p:nvSpPr>
        <p:spPr>
          <a:xfrm>
            <a:off x="637763" y="2498477"/>
            <a:ext cx="2016311" cy="1477328"/>
          </a:xfrm>
          <a:prstGeom prst="rect">
            <a:avLst/>
          </a:prstGeom>
          <a:noFill/>
        </p:spPr>
        <p:txBody>
          <a:bodyPr wrap="square" rtlCol="0">
            <a:spAutoFit/>
          </a:bodyPr>
          <a:lstStyle/>
          <a:p>
            <a:pPr marL="285750" indent="-285750">
              <a:buFont typeface="Arial" panose="020B0604020202020204" pitchFamily="34" charset="0"/>
              <a:buChar char="•"/>
            </a:pPr>
            <a:r>
              <a:rPr lang="en-US"/>
              <a:t>Determines importance weight factor (IWF) for customer needs</a:t>
            </a:r>
          </a:p>
        </p:txBody>
      </p:sp>
      <p:sp>
        <p:nvSpPr>
          <p:cNvPr id="22" name="TextBox 21">
            <a:extLst>
              <a:ext uri="{FF2B5EF4-FFF2-40B4-BE49-F238E27FC236}">
                <a16:creationId xmlns:a16="http://schemas.microsoft.com/office/drawing/2014/main" id="{CD54E3D0-770C-FDA0-7FC4-F538C64817FA}"/>
              </a:ext>
            </a:extLst>
          </p:cNvPr>
          <p:cNvSpPr txBox="1"/>
          <p:nvPr/>
        </p:nvSpPr>
        <p:spPr>
          <a:xfrm>
            <a:off x="3152583" y="2405325"/>
            <a:ext cx="2016311"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Uses IWFs to turn customer needs into engineering characteristics and determine importance</a:t>
            </a:r>
            <a:endParaRPr lang="en-US">
              <a:cs typeface="Calibri"/>
            </a:endParaRPr>
          </a:p>
        </p:txBody>
      </p:sp>
      <p:sp>
        <p:nvSpPr>
          <p:cNvPr id="23" name="TextBox 22">
            <a:extLst>
              <a:ext uri="{FF2B5EF4-FFF2-40B4-BE49-F238E27FC236}">
                <a16:creationId xmlns:a16="http://schemas.microsoft.com/office/drawing/2014/main" id="{162AB0C3-5E30-CBF3-F73B-FE23C7F7F961}"/>
              </a:ext>
            </a:extLst>
          </p:cNvPr>
          <p:cNvSpPr txBox="1"/>
          <p:nvPr/>
        </p:nvSpPr>
        <p:spPr>
          <a:xfrm>
            <a:off x="5667404" y="2400005"/>
            <a:ext cx="2016311"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Compares high and medium fidelity concepts to the market and to an average concept based on ability to perform engineering characteristics</a:t>
            </a:r>
            <a:endParaRPr lang="en-US">
              <a:cs typeface="Calibri"/>
            </a:endParaRPr>
          </a:p>
        </p:txBody>
      </p:sp>
      <p:sp>
        <p:nvSpPr>
          <p:cNvPr id="24" name="TextBox 23">
            <a:extLst>
              <a:ext uri="{FF2B5EF4-FFF2-40B4-BE49-F238E27FC236}">
                <a16:creationId xmlns:a16="http://schemas.microsoft.com/office/drawing/2014/main" id="{39172867-577F-BAAD-990A-492FDD73EE01}"/>
              </a:ext>
            </a:extLst>
          </p:cNvPr>
          <p:cNvSpPr txBox="1"/>
          <p:nvPr/>
        </p:nvSpPr>
        <p:spPr>
          <a:xfrm>
            <a:off x="8182224" y="2400005"/>
            <a:ext cx="2016311"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Compares top three concepts by each engineering characteristic to get criteria weights, prioritize, and select the final design</a:t>
            </a:r>
            <a:endParaRPr lang="en-US">
              <a:cs typeface="Calibri"/>
            </a:endParaRPr>
          </a:p>
        </p:txBody>
      </p:sp>
      <p:sp>
        <p:nvSpPr>
          <p:cNvPr id="12" name="Text Placeholder 17">
            <a:extLst>
              <a:ext uri="{FF2B5EF4-FFF2-40B4-BE49-F238E27FC236}">
                <a16:creationId xmlns:a16="http://schemas.microsoft.com/office/drawing/2014/main" id="{68A1D587-6426-ADAD-EFF6-1E6C77F97057}"/>
              </a:ext>
            </a:extLst>
          </p:cNvPr>
          <p:cNvSpPr>
            <a:spLocks noGrp="1"/>
          </p:cNvSpPr>
          <p:nvPr>
            <p:ph type="body" sz="quarter" idx="13"/>
          </p:nvPr>
        </p:nvSpPr>
        <p:spPr>
          <a:xfrm>
            <a:off x="10668000" y="0"/>
            <a:ext cx="1524000" cy="757130"/>
          </a:xfrm>
        </p:spPr>
        <p:txBody>
          <a:bodyPr/>
          <a:lstStyle/>
          <a:p>
            <a:r>
              <a:rPr lang="en-US"/>
              <a:t>Ryan Dreibelbis</a:t>
            </a:r>
          </a:p>
        </p:txBody>
      </p:sp>
      <p:sp>
        <p:nvSpPr>
          <p:cNvPr id="2" name="Title 1">
            <a:extLst>
              <a:ext uri="{FF2B5EF4-FFF2-40B4-BE49-F238E27FC236}">
                <a16:creationId xmlns:a16="http://schemas.microsoft.com/office/drawing/2014/main" id="{480C83F6-3B5E-AD14-4033-E061E538447E}"/>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Concept Generation:</a:t>
            </a:r>
            <a:br>
              <a:rPr lang="en-US"/>
            </a:br>
            <a:r>
              <a:rPr lang="en-US" sz="2800"/>
              <a:t>Methods</a:t>
            </a:r>
          </a:p>
        </p:txBody>
      </p:sp>
    </p:spTree>
    <p:extLst>
      <p:ext uri="{BB962C8B-B14F-4D97-AF65-F5344CB8AC3E}">
        <p14:creationId xmlns:p14="http://schemas.microsoft.com/office/powerpoint/2010/main" val="345837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BCEEC2-7127-1796-F4E3-88D7002B7574}"/>
              </a:ext>
            </a:extLst>
          </p:cNvPr>
          <p:cNvSpPr>
            <a:spLocks noGrp="1"/>
          </p:cNvSpPr>
          <p:nvPr>
            <p:ph type="ftr" sz="quarter" idx="11"/>
          </p:nvPr>
        </p:nvSpPr>
        <p:spPr/>
        <p:txBody>
          <a:bodyPr/>
          <a:lstStyle/>
          <a:p>
            <a:r>
              <a:rPr lang="en-US" sz="1200" baseline="0">
                <a:solidFill>
                  <a:srgbClr val="898989"/>
                </a:solidFill>
                <a:latin typeface="Calibri"/>
              </a:rPr>
              <a:t>Department of Mechanical Engineering</a:t>
            </a:r>
            <a:r>
              <a:rPr lang="en-US" sz="1200">
                <a:latin typeface="Calibri"/>
                <a:ea typeface="Calibri"/>
                <a:cs typeface="Calibri"/>
              </a:rPr>
              <a:t>​</a:t>
            </a:r>
            <a:endParaRPr lang="en-US"/>
          </a:p>
        </p:txBody>
      </p:sp>
      <p:sp>
        <p:nvSpPr>
          <p:cNvPr id="4" name="Slide Number Placeholder 3">
            <a:extLst>
              <a:ext uri="{FF2B5EF4-FFF2-40B4-BE49-F238E27FC236}">
                <a16:creationId xmlns:a16="http://schemas.microsoft.com/office/drawing/2014/main" id="{69EE3D88-CEEE-0B08-D629-0268CF9F4D2C}"/>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8" name="TextBox 7">
            <a:extLst>
              <a:ext uri="{FF2B5EF4-FFF2-40B4-BE49-F238E27FC236}">
                <a16:creationId xmlns:a16="http://schemas.microsoft.com/office/drawing/2014/main" id="{1893609D-3C61-E45F-45BA-51EEA68983D9}"/>
              </a:ext>
            </a:extLst>
          </p:cNvPr>
          <p:cNvSpPr txBox="1"/>
          <p:nvPr/>
        </p:nvSpPr>
        <p:spPr>
          <a:xfrm>
            <a:off x="4207827" y="4906201"/>
            <a:ext cx="19770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EXPLAIN CHARTS</a:t>
            </a:r>
          </a:p>
        </p:txBody>
      </p:sp>
      <p:sp>
        <p:nvSpPr>
          <p:cNvPr id="10" name="Text Placeholder 17">
            <a:extLst>
              <a:ext uri="{FF2B5EF4-FFF2-40B4-BE49-F238E27FC236}">
                <a16:creationId xmlns:a16="http://schemas.microsoft.com/office/drawing/2014/main" id="{91D0981E-C60A-D2C1-4FBB-B7213629C2EB}"/>
              </a:ext>
            </a:extLst>
          </p:cNvPr>
          <p:cNvSpPr>
            <a:spLocks noGrp="1"/>
          </p:cNvSpPr>
          <p:nvPr>
            <p:ph type="body" sz="quarter" idx="13"/>
          </p:nvPr>
        </p:nvSpPr>
        <p:spPr>
          <a:xfrm>
            <a:off x="10668000" y="0"/>
            <a:ext cx="1524000" cy="757130"/>
          </a:xfrm>
        </p:spPr>
        <p:txBody>
          <a:bodyPr/>
          <a:lstStyle/>
          <a:p>
            <a:r>
              <a:rPr lang="en-US"/>
              <a:t>Ryan Dreibelbis</a:t>
            </a:r>
          </a:p>
        </p:txBody>
      </p:sp>
      <p:sp>
        <p:nvSpPr>
          <p:cNvPr id="38" name="Rectangle: Rounded Corners 37">
            <a:extLst>
              <a:ext uri="{FF2B5EF4-FFF2-40B4-BE49-F238E27FC236}">
                <a16:creationId xmlns:a16="http://schemas.microsoft.com/office/drawing/2014/main" id="{1F931F6E-4E0C-5F5B-18C3-7B64FC0A6FB1}"/>
              </a:ext>
            </a:extLst>
          </p:cNvPr>
          <p:cNvSpPr/>
          <p:nvPr/>
        </p:nvSpPr>
        <p:spPr>
          <a:xfrm>
            <a:off x="457199" y="2220115"/>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82F40"/>
                </a:solidFill>
                <a:cs typeface="Calibri"/>
              </a:rPr>
              <a:t>2. Simulant Entrance Can be Resealed</a:t>
            </a:r>
          </a:p>
        </p:txBody>
      </p:sp>
      <p:sp>
        <p:nvSpPr>
          <p:cNvPr id="39" name="Rectangle: Rounded Corners 38">
            <a:extLst>
              <a:ext uri="{FF2B5EF4-FFF2-40B4-BE49-F238E27FC236}">
                <a16:creationId xmlns:a16="http://schemas.microsoft.com/office/drawing/2014/main" id="{68C76888-29F8-4A73-7A92-2227BC663C7E}"/>
              </a:ext>
            </a:extLst>
          </p:cNvPr>
          <p:cNvSpPr/>
          <p:nvPr/>
        </p:nvSpPr>
        <p:spPr>
          <a:xfrm>
            <a:off x="457199" y="3390993"/>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82F40"/>
                </a:solidFill>
                <a:cs typeface="Calibri"/>
              </a:rPr>
              <a:t>4. Funnel Mechanism Deposits Simulant</a:t>
            </a:r>
          </a:p>
        </p:txBody>
      </p:sp>
      <p:sp>
        <p:nvSpPr>
          <p:cNvPr id="40" name="Rectangle: Rounded Corners 39">
            <a:extLst>
              <a:ext uri="{FF2B5EF4-FFF2-40B4-BE49-F238E27FC236}">
                <a16:creationId xmlns:a16="http://schemas.microsoft.com/office/drawing/2014/main" id="{3192304C-9599-CE22-71ED-EB7C6432F1D7}"/>
              </a:ext>
            </a:extLst>
          </p:cNvPr>
          <p:cNvSpPr/>
          <p:nvPr/>
        </p:nvSpPr>
        <p:spPr>
          <a:xfrm>
            <a:off x="457200" y="2808651"/>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82F40"/>
                </a:solidFill>
                <a:cs typeface="Calibri"/>
              </a:rPr>
              <a:t>3. Lofts Simulant</a:t>
            </a:r>
          </a:p>
        </p:txBody>
      </p:sp>
      <p:sp>
        <p:nvSpPr>
          <p:cNvPr id="41" name="Rectangle: Rounded Corners 40">
            <a:extLst>
              <a:ext uri="{FF2B5EF4-FFF2-40B4-BE49-F238E27FC236}">
                <a16:creationId xmlns:a16="http://schemas.microsoft.com/office/drawing/2014/main" id="{1533FBFA-54CF-D5C5-D0E2-487350E0CC5D}"/>
              </a:ext>
            </a:extLst>
          </p:cNvPr>
          <p:cNvSpPr/>
          <p:nvPr/>
        </p:nvSpPr>
        <p:spPr>
          <a:xfrm>
            <a:off x="457200" y="3979530"/>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82F40"/>
                </a:solidFill>
                <a:cs typeface="Calibri"/>
              </a:rPr>
              <a:t>5. Allows Visibility</a:t>
            </a:r>
          </a:p>
        </p:txBody>
      </p:sp>
      <p:sp>
        <p:nvSpPr>
          <p:cNvPr id="42" name="Rectangle: Rounded Corners 41">
            <a:extLst>
              <a:ext uri="{FF2B5EF4-FFF2-40B4-BE49-F238E27FC236}">
                <a16:creationId xmlns:a16="http://schemas.microsoft.com/office/drawing/2014/main" id="{23496884-429C-F105-CADE-FE20CCF27082}"/>
              </a:ext>
            </a:extLst>
          </p:cNvPr>
          <p:cNvSpPr/>
          <p:nvPr/>
        </p:nvSpPr>
        <p:spPr>
          <a:xfrm>
            <a:off x="457200" y="4592847"/>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82F40"/>
                </a:solidFill>
                <a:cs typeface="Calibri"/>
              </a:rPr>
              <a:t>6. Maintains Steady Air flow</a:t>
            </a:r>
          </a:p>
        </p:txBody>
      </p:sp>
      <p:sp>
        <p:nvSpPr>
          <p:cNvPr id="43" name="Rectangle: Rounded Corners 42">
            <a:extLst>
              <a:ext uri="{FF2B5EF4-FFF2-40B4-BE49-F238E27FC236}">
                <a16:creationId xmlns:a16="http://schemas.microsoft.com/office/drawing/2014/main" id="{5FF690C3-2946-0034-4D4D-28AF2C39F5BA}"/>
              </a:ext>
            </a:extLst>
          </p:cNvPr>
          <p:cNvSpPr/>
          <p:nvPr/>
        </p:nvSpPr>
        <p:spPr>
          <a:xfrm>
            <a:off x="457199" y="5206163"/>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82F40"/>
                </a:solidFill>
                <a:cs typeface="Calibri"/>
              </a:rPr>
              <a:t>7. Simulates Lunar Dust</a:t>
            </a:r>
          </a:p>
        </p:txBody>
      </p:sp>
      <p:sp>
        <p:nvSpPr>
          <p:cNvPr id="44" name="Rectangle: Rounded Corners 43">
            <a:extLst>
              <a:ext uri="{FF2B5EF4-FFF2-40B4-BE49-F238E27FC236}">
                <a16:creationId xmlns:a16="http://schemas.microsoft.com/office/drawing/2014/main" id="{6BB7C77F-F28D-6EF5-4C5D-75798CDE31DA}"/>
              </a:ext>
            </a:extLst>
          </p:cNvPr>
          <p:cNvSpPr/>
          <p:nvPr/>
        </p:nvSpPr>
        <p:spPr>
          <a:xfrm>
            <a:off x="457199" y="5813286"/>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82F40"/>
                </a:solidFill>
                <a:cs typeface="Calibri"/>
              </a:rPr>
              <a:t>8. Remains Stable</a:t>
            </a:r>
          </a:p>
        </p:txBody>
      </p:sp>
      <p:sp>
        <p:nvSpPr>
          <p:cNvPr id="22" name="Rectangle: Rounded Corners 21">
            <a:extLst>
              <a:ext uri="{FF2B5EF4-FFF2-40B4-BE49-F238E27FC236}">
                <a16:creationId xmlns:a16="http://schemas.microsoft.com/office/drawing/2014/main" id="{26880E02-BB6C-DA86-1746-390FCBEA9840}"/>
              </a:ext>
            </a:extLst>
          </p:cNvPr>
          <p:cNvSpPr/>
          <p:nvPr/>
        </p:nvSpPr>
        <p:spPr>
          <a:xfrm>
            <a:off x="457200" y="1631579"/>
            <a:ext cx="6782172" cy="497282"/>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AutoNum type="arabicPeriod"/>
            </a:pPr>
            <a:r>
              <a:rPr lang="en-US" sz="2400">
                <a:solidFill>
                  <a:srgbClr val="782F40"/>
                </a:solidFill>
                <a:cs typeface="Calibri"/>
              </a:rPr>
              <a:t>Seals Contents</a:t>
            </a:r>
          </a:p>
        </p:txBody>
      </p:sp>
      <p:sp>
        <p:nvSpPr>
          <p:cNvPr id="6" name="Title 1">
            <a:extLst>
              <a:ext uri="{FF2B5EF4-FFF2-40B4-BE49-F238E27FC236}">
                <a16:creationId xmlns:a16="http://schemas.microsoft.com/office/drawing/2014/main" id="{BE58398F-C4AB-0AB9-1F21-986C711F33FE}"/>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Concept Generation:</a:t>
            </a:r>
            <a:br>
              <a:rPr lang="en-US"/>
            </a:br>
            <a:r>
              <a:rPr lang="en-US" sz="2800"/>
              <a:t>House of Quality</a:t>
            </a:r>
          </a:p>
        </p:txBody>
      </p:sp>
    </p:spTree>
    <p:extLst>
      <p:ext uri="{BB962C8B-B14F-4D97-AF65-F5344CB8AC3E}">
        <p14:creationId xmlns:p14="http://schemas.microsoft.com/office/powerpoint/2010/main" val="2162032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F10D24-D00A-C51B-72B1-B6C469095551}"/>
              </a:ext>
            </a:extLst>
          </p:cNvPr>
          <p:cNvSpPr>
            <a:spLocks noGrp="1"/>
          </p:cNvSpPr>
          <p:nvPr>
            <p:ph idx="1"/>
          </p:nvPr>
        </p:nvSpPr>
        <p:spPr>
          <a:xfrm>
            <a:off x="457200" y="1686479"/>
            <a:ext cx="9753600" cy="4346575"/>
          </a:xfrm>
        </p:spPr>
        <p:txBody>
          <a:bodyPr vert="horz" lIns="0" tIns="0" rIns="0" bIns="0" rtlCol="0" anchor="t">
            <a:noAutofit/>
          </a:bodyPr>
          <a:lstStyle/>
          <a:p>
            <a:r>
              <a:rPr lang="en-US">
                <a:cs typeface="Calibri"/>
              </a:rPr>
              <a:t>Air flow analysis over the physical structure analysis</a:t>
            </a:r>
          </a:p>
          <a:p>
            <a:pPr lvl="1"/>
            <a:r>
              <a:rPr lang="en-US">
                <a:cs typeface="Calibri"/>
              </a:rPr>
              <a:t>No rounded corners</a:t>
            </a:r>
          </a:p>
          <a:p>
            <a:pPr lvl="1"/>
            <a:r>
              <a:rPr lang="en-US">
                <a:cs typeface="Calibri"/>
              </a:rPr>
              <a:t>Only one simulant entry point</a:t>
            </a:r>
          </a:p>
          <a:p>
            <a:r>
              <a:rPr lang="en-US">
                <a:cs typeface="Calibri"/>
              </a:rPr>
              <a:t>Fans vs compressor</a:t>
            </a:r>
          </a:p>
          <a:p>
            <a:pPr lvl="1"/>
            <a:r>
              <a:rPr lang="en-US">
                <a:cs typeface="Calibri"/>
              </a:rPr>
              <a:t>Potentially dirty air</a:t>
            </a:r>
          </a:p>
          <a:p>
            <a:pPr lvl="1"/>
            <a:r>
              <a:rPr lang="en-US">
                <a:cs typeface="Calibri"/>
              </a:rPr>
              <a:t>Avoid need for filter</a:t>
            </a:r>
          </a:p>
          <a:p>
            <a:r>
              <a:rPr lang="en-US">
                <a:cs typeface="Calibri"/>
              </a:rPr>
              <a:t>CPU fan supremacy</a:t>
            </a:r>
          </a:p>
          <a:p>
            <a:pPr lvl="1"/>
            <a:r>
              <a:rPr lang="en-US">
                <a:cs typeface="Calibri"/>
              </a:rPr>
              <a:t>Blows air directly and individual</a:t>
            </a:r>
          </a:p>
          <a:p>
            <a:pPr lvl="1"/>
            <a:r>
              <a:rPr lang="en-US">
                <a:cs typeface="Calibri"/>
              </a:rPr>
              <a:t>GPU, PSU, and case fan issues</a:t>
            </a:r>
          </a:p>
          <a:p>
            <a:r>
              <a:rPr lang="en-US">
                <a:cs typeface="Calibri"/>
              </a:rPr>
              <a:t>Ideal air circulation</a:t>
            </a:r>
          </a:p>
          <a:p>
            <a:pPr lvl="1"/>
            <a:r>
              <a:rPr lang="en-US">
                <a:cs typeface="Calibri"/>
              </a:rPr>
              <a:t>0.45 meters from the glovebox walls</a:t>
            </a:r>
          </a:p>
        </p:txBody>
      </p:sp>
      <p:sp>
        <p:nvSpPr>
          <p:cNvPr id="3" name="Footer Placeholder 2">
            <a:extLst>
              <a:ext uri="{FF2B5EF4-FFF2-40B4-BE49-F238E27FC236}">
                <a16:creationId xmlns:a16="http://schemas.microsoft.com/office/drawing/2014/main" id="{C6BCEEC2-7127-1796-F4E3-88D7002B7574}"/>
              </a:ext>
            </a:extLst>
          </p:cNvPr>
          <p:cNvSpPr>
            <a:spLocks noGrp="1"/>
          </p:cNvSpPr>
          <p:nvPr>
            <p:ph type="ftr" sz="quarter" idx="11"/>
          </p:nvPr>
        </p:nvSpPr>
        <p:spPr/>
        <p:txBody>
          <a:bodyPr/>
          <a:lstStyle/>
          <a:p>
            <a:r>
              <a:rPr lang="en-US" sz="1200" baseline="0">
                <a:solidFill>
                  <a:srgbClr val="898989"/>
                </a:solidFill>
                <a:latin typeface="Calibri"/>
              </a:rPr>
              <a:t>Department of Mechanical Engineering</a:t>
            </a:r>
            <a:r>
              <a:rPr lang="en-US" sz="1200">
                <a:latin typeface="Calibri"/>
                <a:ea typeface="Calibri"/>
                <a:cs typeface="Calibri"/>
              </a:rPr>
              <a:t>​</a:t>
            </a:r>
            <a:endParaRPr lang="en-US"/>
          </a:p>
        </p:txBody>
      </p:sp>
      <p:sp>
        <p:nvSpPr>
          <p:cNvPr id="4" name="Slide Number Placeholder 3">
            <a:extLst>
              <a:ext uri="{FF2B5EF4-FFF2-40B4-BE49-F238E27FC236}">
                <a16:creationId xmlns:a16="http://schemas.microsoft.com/office/drawing/2014/main" id="{69EE3D88-CEEE-0B08-D629-0268CF9F4D2C}"/>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10" name="Text Placeholder 17">
            <a:extLst>
              <a:ext uri="{FF2B5EF4-FFF2-40B4-BE49-F238E27FC236}">
                <a16:creationId xmlns:a16="http://schemas.microsoft.com/office/drawing/2014/main" id="{91D0981E-C60A-D2C1-4FBB-B7213629C2EB}"/>
              </a:ext>
            </a:extLst>
          </p:cNvPr>
          <p:cNvSpPr>
            <a:spLocks noGrp="1"/>
          </p:cNvSpPr>
          <p:nvPr>
            <p:ph type="body" sz="quarter" idx="13"/>
          </p:nvPr>
        </p:nvSpPr>
        <p:spPr>
          <a:xfrm>
            <a:off x="10668000" y="0"/>
            <a:ext cx="1524000" cy="757130"/>
          </a:xfrm>
        </p:spPr>
        <p:txBody>
          <a:bodyPr/>
          <a:lstStyle/>
          <a:p>
            <a:r>
              <a:rPr lang="en-US"/>
              <a:t>Ryan Dreibelbis</a:t>
            </a:r>
          </a:p>
        </p:txBody>
      </p:sp>
      <p:sp>
        <p:nvSpPr>
          <p:cNvPr id="6" name="Title 1">
            <a:extLst>
              <a:ext uri="{FF2B5EF4-FFF2-40B4-BE49-F238E27FC236}">
                <a16:creationId xmlns:a16="http://schemas.microsoft.com/office/drawing/2014/main" id="{18017541-B470-1E56-55A8-724797251E8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Winning Concept:</a:t>
            </a:r>
            <a:br>
              <a:rPr lang="en-US"/>
            </a:br>
            <a:r>
              <a:rPr lang="en-US" sz="2800"/>
              <a:t>Alternative Design Comparisons </a:t>
            </a:r>
          </a:p>
        </p:txBody>
      </p:sp>
    </p:spTree>
    <p:extLst>
      <p:ext uri="{BB962C8B-B14F-4D97-AF65-F5344CB8AC3E}">
        <p14:creationId xmlns:p14="http://schemas.microsoft.com/office/powerpoint/2010/main" val="474462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04ACFA-5F7D-C368-AB95-96A0D56EFF29}"/>
              </a:ext>
            </a:extLst>
          </p:cNvPr>
          <p:cNvSpPr>
            <a:spLocks noGrp="1"/>
          </p:cNvSpPr>
          <p:nvPr>
            <p:ph sz="half" idx="1"/>
          </p:nvPr>
        </p:nvSpPr>
        <p:spPr>
          <a:xfrm>
            <a:off x="457200" y="1825625"/>
            <a:ext cx="4800599" cy="4351338"/>
          </a:xfrm>
        </p:spPr>
        <p:txBody>
          <a:bodyPr vert="horz" lIns="0" tIns="0" rIns="0" bIns="0" rtlCol="0" anchor="t">
            <a:normAutofit/>
          </a:bodyPr>
          <a:lstStyle/>
          <a:p>
            <a:r>
              <a:rPr lang="en-US"/>
              <a:t>Balance</a:t>
            </a:r>
          </a:p>
          <a:p>
            <a:pPr lvl="1"/>
            <a:r>
              <a:rPr lang="en-US"/>
              <a:t>Strategic fan arrangement</a:t>
            </a:r>
          </a:p>
          <a:p>
            <a:pPr lvl="1"/>
            <a:r>
              <a:rPr lang="en-US"/>
              <a:t>Symmetrical like starfish</a:t>
            </a:r>
          </a:p>
          <a:p>
            <a:r>
              <a:rPr lang="en-US"/>
              <a:t>Fan setup</a:t>
            </a:r>
          </a:p>
          <a:p>
            <a:pPr lvl="1"/>
            <a:r>
              <a:rPr lang="en-US"/>
              <a:t>CPU fans</a:t>
            </a:r>
          </a:p>
          <a:p>
            <a:pPr lvl="1"/>
            <a:r>
              <a:rPr lang="en-US"/>
              <a:t>Offset from the walls</a:t>
            </a:r>
          </a:p>
          <a:p>
            <a:r>
              <a:rPr lang="en-US"/>
              <a:t>Funnel design</a:t>
            </a:r>
          </a:p>
          <a:p>
            <a:pPr lvl="1"/>
            <a:r>
              <a:rPr lang="en-US"/>
              <a:t>One funnel</a:t>
            </a:r>
          </a:p>
          <a:p>
            <a:pPr lvl="1"/>
            <a:r>
              <a:rPr lang="en-US"/>
              <a:t>Includes a sifter and O-ring</a:t>
            </a:r>
          </a:p>
          <a:p>
            <a:pPr lvl="1"/>
            <a:r>
              <a:rPr lang="en-US"/>
              <a:t>Plugged when not in use</a:t>
            </a:r>
          </a:p>
          <a:p>
            <a:endParaRPr lang="en-US"/>
          </a:p>
        </p:txBody>
      </p:sp>
      <p:pic>
        <p:nvPicPr>
          <p:cNvPr id="8" name="Picture 7" descr="Starfish on empty sandy beach">
            <a:extLst>
              <a:ext uri="{FF2B5EF4-FFF2-40B4-BE49-F238E27FC236}">
                <a16:creationId xmlns:a16="http://schemas.microsoft.com/office/drawing/2014/main" id="{E2179276-CE7E-78F6-2D82-7EAC064FAECF}"/>
              </a:ext>
            </a:extLst>
          </p:cNvPr>
          <p:cNvPicPr>
            <a:picLocks noChangeAspect="1"/>
          </p:cNvPicPr>
          <p:nvPr/>
        </p:nvPicPr>
        <p:blipFill>
          <a:blip r:embed="rId3"/>
          <a:srcRect l="26573" t="55814" r="25693"/>
          <a:stretch/>
        </p:blipFill>
        <p:spPr>
          <a:xfrm>
            <a:off x="5410200" y="2490410"/>
            <a:ext cx="4800598" cy="3021768"/>
          </a:xfrm>
          <a:prstGeom prst="rect">
            <a:avLst/>
          </a:prstGeom>
          <a:noFill/>
          <a:ln>
            <a:noFill/>
          </a:ln>
          <a:effectLst>
            <a:softEdge rad="112500"/>
          </a:effectLst>
        </p:spPr>
      </p:pic>
      <p:sp>
        <p:nvSpPr>
          <p:cNvPr id="13" name="Footer Placeholder 3">
            <a:extLst>
              <a:ext uri="{FF2B5EF4-FFF2-40B4-BE49-F238E27FC236}">
                <a16:creationId xmlns:a16="http://schemas.microsoft.com/office/drawing/2014/main" id="{983F81C1-3FB6-57AF-17F3-2BB97945357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B3A746AA-FB90-6459-EA7C-64FB704FA081}"/>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26</a:t>
            </a:fld>
            <a:endParaRPr lang="en-US"/>
          </a:p>
        </p:txBody>
      </p:sp>
      <p:sp>
        <p:nvSpPr>
          <p:cNvPr id="3" name="Text Placeholder 17">
            <a:extLst>
              <a:ext uri="{FF2B5EF4-FFF2-40B4-BE49-F238E27FC236}">
                <a16:creationId xmlns:a16="http://schemas.microsoft.com/office/drawing/2014/main" id="{09E2CFFB-8D21-364F-052E-5A2BC235665E}"/>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Lawrence Terrell</a:t>
            </a:r>
          </a:p>
        </p:txBody>
      </p:sp>
      <p:sp>
        <p:nvSpPr>
          <p:cNvPr id="11" name="Title 1">
            <a:extLst>
              <a:ext uri="{FF2B5EF4-FFF2-40B4-BE49-F238E27FC236}">
                <a16:creationId xmlns:a16="http://schemas.microsoft.com/office/drawing/2014/main" id="{EC0D98DD-440A-0A60-3DA3-207842B6153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Winning Concept:</a:t>
            </a:r>
            <a:br>
              <a:rPr lang="en-US"/>
            </a:br>
            <a:r>
              <a:rPr lang="en-US" sz="2800"/>
              <a:t>Design Breakdown</a:t>
            </a:r>
          </a:p>
        </p:txBody>
      </p:sp>
    </p:spTree>
    <p:extLst>
      <p:ext uri="{BB962C8B-B14F-4D97-AF65-F5344CB8AC3E}">
        <p14:creationId xmlns:p14="http://schemas.microsoft.com/office/powerpoint/2010/main" val="3265381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2D20F-6B20-26EA-EB3B-E4270367D21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27</a:t>
            </a:fld>
            <a:endParaRPr lang="en-US"/>
          </a:p>
        </p:txBody>
      </p:sp>
      <p:sp>
        <p:nvSpPr>
          <p:cNvPr id="17" name="Footer Placeholder 3">
            <a:extLst>
              <a:ext uri="{FF2B5EF4-FFF2-40B4-BE49-F238E27FC236}">
                <a16:creationId xmlns:a16="http://schemas.microsoft.com/office/drawing/2014/main" id="{97004AD5-9126-9279-E013-79DB0778B99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pic>
        <p:nvPicPr>
          <p:cNvPr id="10" name="Picture 9" descr="A transparent cube with a funnel&#10;&#10;Description automatically generated">
            <a:extLst>
              <a:ext uri="{FF2B5EF4-FFF2-40B4-BE49-F238E27FC236}">
                <a16:creationId xmlns:a16="http://schemas.microsoft.com/office/drawing/2014/main" id="{8CCCE9CD-6BC2-21BC-305A-5A2248C73E10}"/>
              </a:ext>
            </a:extLst>
          </p:cNvPr>
          <p:cNvPicPr>
            <a:picLocks noChangeAspect="1"/>
          </p:cNvPicPr>
          <p:nvPr/>
        </p:nvPicPr>
        <p:blipFill>
          <a:blip r:embed="rId2"/>
          <a:srcRect l="26247" r="32746" b="-1"/>
          <a:stretch/>
        </p:blipFill>
        <p:spPr>
          <a:xfrm>
            <a:off x="457200" y="1819656"/>
            <a:ext cx="3090672" cy="4352544"/>
          </a:xfrm>
          <a:prstGeom prst="rect">
            <a:avLst/>
          </a:prstGeom>
          <a:noFill/>
        </p:spPr>
      </p:pic>
      <p:pic>
        <p:nvPicPr>
          <p:cNvPr id="8" name="Content Placeholder 7" descr="A transparent box with a cone&#10;&#10;Description automatically generated">
            <a:extLst>
              <a:ext uri="{FF2B5EF4-FFF2-40B4-BE49-F238E27FC236}">
                <a16:creationId xmlns:a16="http://schemas.microsoft.com/office/drawing/2014/main" id="{71C3A378-5DC6-E937-29EF-1BF584DD52A9}"/>
              </a:ext>
            </a:extLst>
          </p:cNvPr>
          <p:cNvPicPr>
            <a:picLocks noGrp="1" noChangeAspect="1"/>
          </p:cNvPicPr>
          <p:nvPr>
            <p:ph sz="quarter" idx="14"/>
          </p:nvPr>
        </p:nvPicPr>
        <p:blipFill>
          <a:blip r:embed="rId3"/>
          <a:srcRect l="21393" t="-1" r="32768" b="2"/>
          <a:stretch/>
        </p:blipFill>
        <p:spPr>
          <a:xfrm>
            <a:off x="3614148" y="1819656"/>
            <a:ext cx="3439703" cy="4352544"/>
          </a:xfrm>
          <a:noFill/>
        </p:spPr>
      </p:pic>
      <p:pic>
        <p:nvPicPr>
          <p:cNvPr id="12" name="Picture 11" descr="A transparent cube with a cone&#10;&#10;Description automatically generated">
            <a:extLst>
              <a:ext uri="{FF2B5EF4-FFF2-40B4-BE49-F238E27FC236}">
                <a16:creationId xmlns:a16="http://schemas.microsoft.com/office/drawing/2014/main" id="{9A3EBE7F-FAB2-61BB-68A8-14018C5CB659}"/>
              </a:ext>
            </a:extLst>
          </p:cNvPr>
          <p:cNvPicPr>
            <a:picLocks noChangeAspect="1"/>
          </p:cNvPicPr>
          <p:nvPr/>
        </p:nvPicPr>
        <p:blipFill>
          <a:blip r:embed="rId4"/>
          <a:srcRect l="25066" r="34938"/>
          <a:stretch/>
        </p:blipFill>
        <p:spPr>
          <a:xfrm>
            <a:off x="7256720" y="1819656"/>
            <a:ext cx="3136605" cy="4352544"/>
          </a:xfrm>
          <a:prstGeom prst="rect">
            <a:avLst/>
          </a:prstGeom>
          <a:noFill/>
        </p:spPr>
      </p:pic>
      <p:sp>
        <p:nvSpPr>
          <p:cNvPr id="2" name="Text Placeholder 17">
            <a:extLst>
              <a:ext uri="{FF2B5EF4-FFF2-40B4-BE49-F238E27FC236}">
                <a16:creationId xmlns:a16="http://schemas.microsoft.com/office/drawing/2014/main" id="{F93BDCA7-C08A-8CE7-40CC-2C58A198E52D}"/>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Lawrence Terrell</a:t>
            </a:r>
          </a:p>
        </p:txBody>
      </p:sp>
      <p:sp>
        <p:nvSpPr>
          <p:cNvPr id="7" name="Title 1">
            <a:extLst>
              <a:ext uri="{FF2B5EF4-FFF2-40B4-BE49-F238E27FC236}">
                <a16:creationId xmlns:a16="http://schemas.microsoft.com/office/drawing/2014/main" id="{4F690135-F3DD-95A2-EAC4-1C9F1CBE6F93}"/>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Winning Concept:</a:t>
            </a:r>
            <a:br>
              <a:rPr lang="en-US"/>
            </a:br>
            <a:r>
              <a:rPr lang="en-US" sz="2800"/>
              <a:t>CAD Model</a:t>
            </a:r>
          </a:p>
        </p:txBody>
      </p:sp>
    </p:spTree>
    <p:extLst>
      <p:ext uri="{BB962C8B-B14F-4D97-AF65-F5344CB8AC3E}">
        <p14:creationId xmlns:p14="http://schemas.microsoft.com/office/powerpoint/2010/main" val="350636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C1AC13-3206-E4BF-790E-39637732EDE2}"/>
              </a:ext>
            </a:extLst>
          </p:cNvPr>
          <p:cNvSpPr>
            <a:spLocks noGrp="1"/>
          </p:cNvSpPr>
          <p:nvPr>
            <p:ph idx="1"/>
          </p:nvPr>
        </p:nvSpPr>
        <p:spPr>
          <a:xfrm>
            <a:off x="457199" y="1825626"/>
            <a:ext cx="6548733" cy="3988766"/>
          </a:xfrm>
        </p:spPr>
        <p:txBody>
          <a:bodyPr vert="horz" lIns="0" tIns="0" rIns="0" bIns="0" rtlCol="0" anchor="t">
            <a:noAutofit/>
          </a:bodyPr>
          <a:lstStyle/>
          <a:p>
            <a:r>
              <a:rPr lang="en-US">
                <a:cs typeface="Calibri"/>
              </a:rPr>
              <a:t>Drying out the simulant</a:t>
            </a:r>
          </a:p>
          <a:p>
            <a:pPr lvl="1"/>
            <a:r>
              <a:rPr lang="en-US">
                <a:cs typeface="Calibri"/>
              </a:rPr>
              <a:t>300°C ovens to dry out simulant </a:t>
            </a:r>
          </a:p>
          <a:p>
            <a:pPr lvl="1"/>
            <a:r>
              <a:rPr lang="en-US">
                <a:cs typeface="Calibri"/>
              </a:rPr>
              <a:t>Glass petri dishes</a:t>
            </a:r>
          </a:p>
          <a:p>
            <a:r>
              <a:rPr lang="en-US">
                <a:cs typeface="Calibri"/>
              </a:rPr>
              <a:t>Operating within the fume hood</a:t>
            </a:r>
          </a:p>
          <a:p>
            <a:pPr lvl="1"/>
            <a:r>
              <a:rPr lang="en-US">
                <a:cs typeface="Calibri"/>
              </a:rPr>
              <a:t>Using room 124 in HPMI</a:t>
            </a:r>
          </a:p>
          <a:p>
            <a:pPr lvl="1"/>
            <a:r>
              <a:rPr lang="en-US">
                <a:cs typeface="Calibri"/>
              </a:rPr>
              <a:t>UV lights</a:t>
            </a:r>
          </a:p>
          <a:p>
            <a:pPr lvl="2"/>
            <a:r>
              <a:rPr lang="en-US">
                <a:cs typeface="Calibri"/>
              </a:rPr>
              <a:t>Direct reflection concerns</a:t>
            </a:r>
          </a:p>
          <a:p>
            <a:r>
              <a:rPr lang="en-US"/>
              <a:t>Preplaced fans</a:t>
            </a:r>
          </a:p>
          <a:p>
            <a:pPr lvl="1"/>
            <a:r>
              <a:rPr lang="en-US"/>
              <a:t>Potentially using two sets of fans</a:t>
            </a:r>
            <a:endParaRPr lang="en-US">
              <a:cs typeface="Calibri"/>
            </a:endParaRPr>
          </a:p>
          <a:p>
            <a:endParaRPr lang="en-US">
              <a:cs typeface="Calibri"/>
            </a:endParaRPr>
          </a:p>
        </p:txBody>
      </p:sp>
      <p:sp>
        <p:nvSpPr>
          <p:cNvPr id="3" name="Footer Placeholder 2">
            <a:extLst>
              <a:ext uri="{FF2B5EF4-FFF2-40B4-BE49-F238E27FC236}">
                <a16:creationId xmlns:a16="http://schemas.microsoft.com/office/drawing/2014/main" id="{B3D2BD9A-C489-0EAD-4894-93CB0CD46E36}"/>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F9249130-DAFD-39B4-7503-CA82310866FC}"/>
              </a:ext>
            </a:extLst>
          </p:cNvPr>
          <p:cNvSpPr>
            <a:spLocks noGrp="1"/>
          </p:cNvSpPr>
          <p:nvPr>
            <p:ph type="sldNum" sz="quarter" idx="12"/>
          </p:nvPr>
        </p:nvSpPr>
        <p:spPr/>
        <p:txBody>
          <a:bodyPr/>
          <a:lstStyle/>
          <a:p>
            <a:fld id="{A5AEF524-62EC-C340-82A1-9F47B6C43E55}" type="slidenum">
              <a:rPr lang="en-US" smtClean="0"/>
              <a:t>28</a:t>
            </a:fld>
            <a:endParaRPr lang="en-US"/>
          </a:p>
        </p:txBody>
      </p:sp>
      <p:pic>
        <p:nvPicPr>
          <p:cNvPr id="8" name="Picture 7" descr="A room with a pipe and pipes&#10;&#10;Description automatically generated with medium confidence">
            <a:extLst>
              <a:ext uri="{FF2B5EF4-FFF2-40B4-BE49-F238E27FC236}">
                <a16:creationId xmlns:a16="http://schemas.microsoft.com/office/drawing/2014/main" id="{DDCECF63-E126-FB34-24F9-E56ABE5234D8}"/>
              </a:ext>
            </a:extLst>
          </p:cNvPr>
          <p:cNvPicPr>
            <a:picLocks noChangeAspect="1"/>
          </p:cNvPicPr>
          <p:nvPr/>
        </p:nvPicPr>
        <p:blipFill>
          <a:blip r:embed="rId4"/>
          <a:stretch>
            <a:fillRect/>
          </a:stretch>
        </p:blipFill>
        <p:spPr>
          <a:xfrm>
            <a:off x="7319244" y="248478"/>
            <a:ext cx="3035445" cy="2276584"/>
          </a:xfrm>
          <a:prstGeom prst="rect">
            <a:avLst/>
          </a:prstGeom>
        </p:spPr>
      </p:pic>
      <p:sp>
        <p:nvSpPr>
          <p:cNvPr id="9" name="TextBox 8">
            <a:extLst>
              <a:ext uri="{FF2B5EF4-FFF2-40B4-BE49-F238E27FC236}">
                <a16:creationId xmlns:a16="http://schemas.microsoft.com/office/drawing/2014/main" id="{0602D518-6345-BD6D-B6E3-B3DDE6EFBCFE}"/>
              </a:ext>
            </a:extLst>
          </p:cNvPr>
          <p:cNvSpPr txBox="1"/>
          <p:nvPr/>
        </p:nvSpPr>
        <p:spPr>
          <a:xfrm>
            <a:off x="7075505" y="2525062"/>
            <a:ext cx="3522921" cy="338554"/>
          </a:xfrm>
          <a:prstGeom prst="rect">
            <a:avLst/>
          </a:prstGeom>
          <a:noFill/>
        </p:spPr>
        <p:txBody>
          <a:bodyPr wrap="square" lIns="91440" tIns="45720" rIns="91440" bIns="45720" rtlCol="0" anchor="t">
            <a:spAutoFit/>
          </a:bodyPr>
          <a:lstStyle/>
          <a:p>
            <a:pPr algn="ctr"/>
            <a:r>
              <a:rPr lang="en-US" sz="1600"/>
              <a:t>Fume hood in Room 124 at HPMI</a:t>
            </a:r>
          </a:p>
        </p:txBody>
      </p:sp>
      <p:pic>
        <p:nvPicPr>
          <p:cNvPr id="10" name="Picture 9" descr="A white machine with a screen and a blue screen&#10;&#10;Description automatically generated">
            <a:extLst>
              <a:ext uri="{FF2B5EF4-FFF2-40B4-BE49-F238E27FC236}">
                <a16:creationId xmlns:a16="http://schemas.microsoft.com/office/drawing/2014/main" id="{37197412-C44A-20E5-65F3-5898453166B2}"/>
              </a:ext>
            </a:extLst>
          </p:cNvPr>
          <p:cNvPicPr>
            <a:picLocks noChangeAspect="1"/>
          </p:cNvPicPr>
          <p:nvPr/>
        </p:nvPicPr>
        <p:blipFill>
          <a:blip r:embed="rId5"/>
          <a:stretch>
            <a:fillRect/>
          </a:stretch>
        </p:blipFill>
        <p:spPr>
          <a:xfrm rot="5400000">
            <a:off x="8696768" y="3222821"/>
            <a:ext cx="1894767" cy="1421075"/>
          </a:xfrm>
          <a:prstGeom prst="rect">
            <a:avLst/>
          </a:prstGeom>
        </p:spPr>
      </p:pic>
      <p:pic>
        <p:nvPicPr>
          <p:cNvPr id="12" name="Picture 11" descr="A blue and white machine&#10;&#10;Description automatically generated">
            <a:extLst>
              <a:ext uri="{FF2B5EF4-FFF2-40B4-BE49-F238E27FC236}">
                <a16:creationId xmlns:a16="http://schemas.microsoft.com/office/drawing/2014/main" id="{EEE42699-7E6D-AEC4-6D37-CC8C096E48A1}"/>
              </a:ext>
            </a:extLst>
          </p:cNvPr>
          <p:cNvPicPr>
            <a:picLocks noChangeAspect="1"/>
          </p:cNvPicPr>
          <p:nvPr/>
        </p:nvPicPr>
        <p:blipFill>
          <a:blip r:embed="rId6"/>
          <a:stretch>
            <a:fillRect/>
          </a:stretch>
        </p:blipFill>
        <p:spPr>
          <a:xfrm rot="5400000">
            <a:off x="7082398" y="3222821"/>
            <a:ext cx="1894766" cy="1421074"/>
          </a:xfrm>
          <a:prstGeom prst="rect">
            <a:avLst/>
          </a:prstGeom>
        </p:spPr>
      </p:pic>
      <p:sp>
        <p:nvSpPr>
          <p:cNvPr id="7" name="TextBox 6">
            <a:extLst>
              <a:ext uri="{FF2B5EF4-FFF2-40B4-BE49-F238E27FC236}">
                <a16:creationId xmlns:a16="http://schemas.microsoft.com/office/drawing/2014/main" id="{65AEC62A-08F6-D399-644E-70637280AA72}"/>
              </a:ext>
            </a:extLst>
          </p:cNvPr>
          <p:cNvSpPr txBox="1"/>
          <p:nvPr/>
        </p:nvSpPr>
        <p:spPr>
          <a:xfrm>
            <a:off x="7319244" y="4880741"/>
            <a:ext cx="3035445" cy="338554"/>
          </a:xfrm>
          <a:prstGeom prst="rect">
            <a:avLst/>
          </a:prstGeom>
          <a:noFill/>
        </p:spPr>
        <p:txBody>
          <a:bodyPr wrap="square" lIns="91440" tIns="45720" rIns="91440" bIns="45720" rtlCol="0" anchor="t">
            <a:spAutoFit/>
          </a:bodyPr>
          <a:lstStyle/>
          <a:p>
            <a:pPr algn="ctr"/>
            <a:r>
              <a:rPr lang="en-US" sz="1600"/>
              <a:t>300°C Ovens in Room 124</a:t>
            </a:r>
          </a:p>
        </p:txBody>
      </p:sp>
      <p:sp>
        <p:nvSpPr>
          <p:cNvPr id="11" name="Text Placeholder 5">
            <a:extLst>
              <a:ext uri="{FF2B5EF4-FFF2-40B4-BE49-F238E27FC236}">
                <a16:creationId xmlns:a16="http://schemas.microsoft.com/office/drawing/2014/main" id="{EBD9CB88-BA39-428B-C195-0AF90EFA809C}"/>
              </a:ext>
            </a:extLst>
          </p:cNvPr>
          <p:cNvSpPr>
            <a:spLocks noGrp="1"/>
          </p:cNvSpPr>
          <p:nvPr>
            <p:ph type="body" sz="quarter" idx="13"/>
          </p:nvPr>
        </p:nvSpPr>
        <p:spPr>
          <a:xfrm>
            <a:off x="10668000" y="0"/>
            <a:ext cx="1524000" cy="757130"/>
          </a:xfrm>
        </p:spPr>
        <p:txBody>
          <a:bodyPr/>
          <a:lstStyle/>
          <a:p>
            <a:r>
              <a:rPr lang="en-US"/>
              <a:t>Lawrence Terrell</a:t>
            </a:r>
          </a:p>
        </p:txBody>
      </p:sp>
      <p:sp>
        <p:nvSpPr>
          <p:cNvPr id="13" name="Title 1">
            <a:extLst>
              <a:ext uri="{FF2B5EF4-FFF2-40B4-BE49-F238E27FC236}">
                <a16:creationId xmlns:a16="http://schemas.microsoft.com/office/drawing/2014/main" id="{06C937FD-13FD-2AF1-051F-BED9A078DAF0}"/>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Physical Set Up</a:t>
            </a:r>
          </a:p>
        </p:txBody>
      </p:sp>
    </p:spTree>
    <p:extLst>
      <p:ext uri="{BB962C8B-B14F-4D97-AF65-F5344CB8AC3E}">
        <p14:creationId xmlns:p14="http://schemas.microsoft.com/office/powerpoint/2010/main" val="261146862"/>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2AC76C98-CBD2-2D9A-4AE6-B84DF53487B6}"/>
              </a:ext>
            </a:extLst>
          </p:cNvPr>
          <p:cNvSpPr/>
          <p:nvPr/>
        </p:nvSpPr>
        <p:spPr>
          <a:xfrm>
            <a:off x="1897553" y="4002489"/>
            <a:ext cx="3200400" cy="2286000"/>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EC69D2C-63C0-2068-ACF2-3A61C5C83F9B}"/>
              </a:ext>
            </a:extLst>
          </p:cNvPr>
          <p:cNvSpPr/>
          <p:nvPr/>
        </p:nvSpPr>
        <p:spPr>
          <a:xfrm>
            <a:off x="5994399" y="1581635"/>
            <a:ext cx="3200400" cy="2286000"/>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0C8F95F-51E0-6D58-04E0-48E23C3BF4E4}"/>
              </a:ext>
            </a:extLst>
          </p:cNvPr>
          <p:cNvSpPr/>
          <p:nvPr/>
        </p:nvSpPr>
        <p:spPr>
          <a:xfrm>
            <a:off x="5999591" y="4005524"/>
            <a:ext cx="3200400" cy="2286000"/>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EEEFFFA-852E-FCE3-63FF-4B5C4D6FFCCC}"/>
              </a:ext>
            </a:extLst>
          </p:cNvPr>
          <p:cNvSpPr>
            <a:spLocks noGrp="1"/>
          </p:cNvSpPr>
          <p:nvPr>
            <p:ph type="ftr" sz="quarter" idx="11"/>
          </p:nvPr>
        </p:nvSpPr>
        <p:spPr/>
        <p:txBody>
          <a:bodyPr/>
          <a:lstStyle/>
          <a:p>
            <a:r>
              <a:rPr lang="en-US" sz="1200" baseline="0">
                <a:solidFill>
                  <a:srgbClr val="898989"/>
                </a:solidFill>
                <a:latin typeface="Calibri"/>
              </a:rPr>
              <a:t>Department of Mechanical Engineering</a:t>
            </a:r>
            <a:r>
              <a:rPr lang="en-US" sz="1200">
                <a:latin typeface="Calibri"/>
                <a:ea typeface="Calibri"/>
                <a:cs typeface="Calibri"/>
              </a:rPr>
              <a:t>​</a:t>
            </a:r>
            <a:endParaRPr lang="en-US"/>
          </a:p>
        </p:txBody>
      </p:sp>
      <p:sp>
        <p:nvSpPr>
          <p:cNvPr id="4" name="Slide Number Placeholder 3">
            <a:extLst>
              <a:ext uri="{FF2B5EF4-FFF2-40B4-BE49-F238E27FC236}">
                <a16:creationId xmlns:a16="http://schemas.microsoft.com/office/drawing/2014/main" id="{C85E3202-D9E0-05F3-0702-70137290FC68}"/>
              </a:ext>
            </a:extLst>
          </p:cNvPr>
          <p:cNvSpPr>
            <a:spLocks noGrp="1"/>
          </p:cNvSpPr>
          <p:nvPr>
            <p:ph type="sldNum" sz="quarter" idx="12"/>
          </p:nvPr>
        </p:nvSpPr>
        <p:spPr/>
        <p:txBody>
          <a:bodyPr/>
          <a:lstStyle/>
          <a:p>
            <a:fld id="{A5AEF524-62EC-C340-82A1-9F47B6C43E55}" type="slidenum">
              <a:rPr lang="en-US" smtClean="0"/>
              <a:t>29</a:t>
            </a:fld>
            <a:endParaRPr lang="en-US"/>
          </a:p>
        </p:txBody>
      </p:sp>
      <p:pic>
        <p:nvPicPr>
          <p:cNvPr id="15" name="Graphic 14" descr="No Littering outline">
            <a:extLst>
              <a:ext uri="{FF2B5EF4-FFF2-40B4-BE49-F238E27FC236}">
                <a16:creationId xmlns:a16="http://schemas.microsoft.com/office/drawing/2014/main" id="{7414F50E-6829-BE31-E2DA-90FE467117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1953" y="4251563"/>
            <a:ext cx="1371600" cy="1371600"/>
          </a:xfrm>
          <a:prstGeom prst="rect">
            <a:avLst/>
          </a:prstGeom>
        </p:spPr>
      </p:pic>
      <p:sp>
        <p:nvSpPr>
          <p:cNvPr id="17" name="Rectangle: Rounded Corners 16">
            <a:extLst>
              <a:ext uri="{FF2B5EF4-FFF2-40B4-BE49-F238E27FC236}">
                <a16:creationId xmlns:a16="http://schemas.microsoft.com/office/drawing/2014/main" id="{A6F3335F-8265-96AE-E260-DE73C05E0B67}"/>
              </a:ext>
            </a:extLst>
          </p:cNvPr>
          <p:cNvSpPr/>
          <p:nvPr/>
        </p:nvSpPr>
        <p:spPr>
          <a:xfrm>
            <a:off x="1897553" y="1584701"/>
            <a:ext cx="3200400" cy="2286000"/>
          </a:xfrm>
          <a:prstGeom prst="roundRect">
            <a:avLst/>
          </a:prstGeom>
          <a:solidFill>
            <a:schemeClr val="bg2">
              <a:alpha val="50000"/>
            </a:schemeClr>
          </a:solidFill>
          <a:ln>
            <a:solidFill>
              <a:srgbClr val="782F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Surgical mask outline">
            <a:extLst>
              <a:ext uri="{FF2B5EF4-FFF2-40B4-BE49-F238E27FC236}">
                <a16:creationId xmlns:a16="http://schemas.microsoft.com/office/drawing/2014/main" id="{CD8D33B2-D0F8-311C-A7E4-F7DEA4F87D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3549" y="1848577"/>
            <a:ext cx="1588408" cy="1588408"/>
          </a:xfrm>
          <a:prstGeom prst="rect">
            <a:avLst/>
          </a:prstGeom>
        </p:spPr>
      </p:pic>
      <p:pic>
        <p:nvPicPr>
          <p:cNvPr id="25" name="Graphic 24" descr="Tools outline">
            <a:extLst>
              <a:ext uri="{FF2B5EF4-FFF2-40B4-BE49-F238E27FC236}">
                <a16:creationId xmlns:a16="http://schemas.microsoft.com/office/drawing/2014/main" id="{7D401C80-7019-C7C1-B317-C6897B3844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9711" y="4265175"/>
            <a:ext cx="1280160" cy="1280160"/>
          </a:xfrm>
          <a:prstGeom prst="rect">
            <a:avLst/>
          </a:prstGeom>
        </p:spPr>
      </p:pic>
      <p:sp>
        <p:nvSpPr>
          <p:cNvPr id="27" name="TextBox 26">
            <a:extLst>
              <a:ext uri="{FF2B5EF4-FFF2-40B4-BE49-F238E27FC236}">
                <a16:creationId xmlns:a16="http://schemas.microsoft.com/office/drawing/2014/main" id="{289B2C7A-5DC0-1656-60AB-41E31863E640}"/>
              </a:ext>
            </a:extLst>
          </p:cNvPr>
          <p:cNvSpPr txBox="1"/>
          <p:nvPr/>
        </p:nvSpPr>
        <p:spPr>
          <a:xfrm>
            <a:off x="6664126" y="5665066"/>
            <a:ext cx="1871330" cy="461665"/>
          </a:xfrm>
          <a:prstGeom prst="rect">
            <a:avLst/>
          </a:prstGeom>
          <a:noFill/>
        </p:spPr>
        <p:txBody>
          <a:bodyPr wrap="square" rtlCol="0">
            <a:spAutoFit/>
          </a:bodyPr>
          <a:lstStyle/>
          <a:p>
            <a:pPr algn="ctr"/>
            <a:r>
              <a:rPr lang="en-US" sz="2400"/>
              <a:t>Disassembly</a:t>
            </a:r>
          </a:p>
        </p:txBody>
      </p:sp>
      <p:sp>
        <p:nvSpPr>
          <p:cNvPr id="28" name="TextBox 27">
            <a:extLst>
              <a:ext uri="{FF2B5EF4-FFF2-40B4-BE49-F238E27FC236}">
                <a16:creationId xmlns:a16="http://schemas.microsoft.com/office/drawing/2014/main" id="{D17A4B87-D687-B3F3-E7C8-A3D6CC66EC34}"/>
              </a:ext>
            </a:extLst>
          </p:cNvPr>
          <p:cNvSpPr txBox="1"/>
          <p:nvPr/>
        </p:nvSpPr>
        <p:spPr>
          <a:xfrm>
            <a:off x="2562088" y="5689057"/>
            <a:ext cx="1871330" cy="461665"/>
          </a:xfrm>
          <a:prstGeom prst="rect">
            <a:avLst/>
          </a:prstGeom>
          <a:noFill/>
        </p:spPr>
        <p:txBody>
          <a:bodyPr wrap="square" rtlCol="0">
            <a:spAutoFit/>
          </a:bodyPr>
          <a:lstStyle/>
          <a:p>
            <a:pPr algn="ctr"/>
            <a:r>
              <a:rPr lang="en-US" sz="2400"/>
              <a:t>Disposal</a:t>
            </a:r>
            <a:endParaRPr lang="en-US"/>
          </a:p>
        </p:txBody>
      </p:sp>
      <p:sp>
        <p:nvSpPr>
          <p:cNvPr id="29" name="TextBox 28">
            <a:extLst>
              <a:ext uri="{FF2B5EF4-FFF2-40B4-BE49-F238E27FC236}">
                <a16:creationId xmlns:a16="http://schemas.microsoft.com/office/drawing/2014/main" id="{BE12D69C-05B3-E63B-6D28-2ECDDDC3DD4B}"/>
              </a:ext>
            </a:extLst>
          </p:cNvPr>
          <p:cNvSpPr txBox="1"/>
          <p:nvPr/>
        </p:nvSpPr>
        <p:spPr>
          <a:xfrm>
            <a:off x="2463737" y="3234060"/>
            <a:ext cx="2068033" cy="461665"/>
          </a:xfrm>
          <a:prstGeom prst="rect">
            <a:avLst/>
          </a:prstGeom>
          <a:noFill/>
        </p:spPr>
        <p:txBody>
          <a:bodyPr wrap="square" rtlCol="0">
            <a:spAutoFit/>
          </a:bodyPr>
          <a:lstStyle/>
          <a:p>
            <a:pPr algn="ctr"/>
            <a:r>
              <a:rPr lang="en-US" sz="2400"/>
              <a:t>PPE</a:t>
            </a:r>
          </a:p>
        </p:txBody>
      </p:sp>
      <p:pic>
        <p:nvPicPr>
          <p:cNvPr id="32" name="Graphic 31" descr="Shower outline">
            <a:extLst>
              <a:ext uri="{FF2B5EF4-FFF2-40B4-BE49-F238E27FC236}">
                <a16:creationId xmlns:a16="http://schemas.microsoft.com/office/drawing/2014/main" id="{ED690DE3-F4C4-D595-C52D-AE777F2F77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28433" y="1718075"/>
            <a:ext cx="914400" cy="914400"/>
          </a:xfrm>
          <a:prstGeom prst="rect">
            <a:avLst/>
          </a:prstGeom>
        </p:spPr>
      </p:pic>
      <p:pic>
        <p:nvPicPr>
          <p:cNvPr id="34" name="Graphic 33" descr="Cube outline">
            <a:extLst>
              <a:ext uri="{FF2B5EF4-FFF2-40B4-BE49-F238E27FC236}">
                <a16:creationId xmlns:a16="http://schemas.microsoft.com/office/drawing/2014/main" id="{7C0A874A-623A-D3E7-C541-021A49DD36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37398" y="2448820"/>
            <a:ext cx="914400" cy="914400"/>
          </a:xfrm>
          <a:prstGeom prst="rect">
            <a:avLst/>
          </a:prstGeom>
        </p:spPr>
      </p:pic>
      <p:sp>
        <p:nvSpPr>
          <p:cNvPr id="35" name="Arrow: Right 34">
            <a:extLst>
              <a:ext uri="{FF2B5EF4-FFF2-40B4-BE49-F238E27FC236}">
                <a16:creationId xmlns:a16="http://schemas.microsoft.com/office/drawing/2014/main" id="{47D90E5C-CDC9-6BC6-5ACC-2979F316C767}"/>
              </a:ext>
            </a:extLst>
          </p:cNvPr>
          <p:cNvSpPr/>
          <p:nvPr/>
        </p:nvSpPr>
        <p:spPr>
          <a:xfrm>
            <a:off x="5134696" y="2455651"/>
            <a:ext cx="822960" cy="544099"/>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06F3B26B-30FC-EA21-9CF0-C281FAD72F08}"/>
              </a:ext>
            </a:extLst>
          </p:cNvPr>
          <p:cNvSpPr/>
          <p:nvPr/>
        </p:nvSpPr>
        <p:spPr>
          <a:xfrm>
            <a:off x="7320279" y="3710132"/>
            <a:ext cx="548640" cy="548640"/>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4F6DD4B-899A-0808-4A96-1C0C7D16142F}"/>
              </a:ext>
            </a:extLst>
          </p:cNvPr>
          <p:cNvSpPr txBox="1"/>
          <p:nvPr/>
        </p:nvSpPr>
        <p:spPr>
          <a:xfrm>
            <a:off x="6696147" y="3272556"/>
            <a:ext cx="1796902" cy="461665"/>
          </a:xfrm>
          <a:prstGeom prst="rect">
            <a:avLst/>
          </a:prstGeom>
          <a:noFill/>
        </p:spPr>
        <p:txBody>
          <a:bodyPr wrap="square" rtlCol="0">
            <a:spAutoFit/>
          </a:bodyPr>
          <a:lstStyle/>
          <a:p>
            <a:pPr algn="ctr"/>
            <a:r>
              <a:rPr lang="en-US" sz="2400"/>
              <a:t>Cleaning</a:t>
            </a:r>
            <a:endParaRPr lang="en-US"/>
          </a:p>
        </p:txBody>
      </p:sp>
      <p:sp>
        <p:nvSpPr>
          <p:cNvPr id="41" name="Arrow: Left 40">
            <a:extLst>
              <a:ext uri="{FF2B5EF4-FFF2-40B4-BE49-F238E27FC236}">
                <a16:creationId xmlns:a16="http://schemas.microsoft.com/office/drawing/2014/main" id="{80B2682A-3AEF-8142-AF5C-862F9E9CA660}"/>
              </a:ext>
            </a:extLst>
          </p:cNvPr>
          <p:cNvSpPr/>
          <p:nvPr/>
        </p:nvSpPr>
        <p:spPr>
          <a:xfrm>
            <a:off x="5131148" y="4871800"/>
            <a:ext cx="822960" cy="548640"/>
          </a:xfrm>
          <a:prstGeom prst="lef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421E4D1C-2E71-81CD-F0D6-2D4EB6BE8FB3}"/>
              </a:ext>
            </a:extLst>
          </p:cNvPr>
          <p:cNvSpPr>
            <a:spLocks noGrp="1"/>
          </p:cNvSpPr>
          <p:nvPr>
            <p:ph type="body" sz="quarter" idx="13"/>
          </p:nvPr>
        </p:nvSpPr>
        <p:spPr>
          <a:xfrm>
            <a:off x="10668000" y="0"/>
            <a:ext cx="1524000" cy="757130"/>
          </a:xfrm>
        </p:spPr>
        <p:txBody>
          <a:bodyPr/>
          <a:lstStyle/>
          <a:p>
            <a:r>
              <a:rPr lang="en-US"/>
              <a:t>Lawrence Terrell</a:t>
            </a:r>
          </a:p>
        </p:txBody>
      </p:sp>
      <p:sp>
        <p:nvSpPr>
          <p:cNvPr id="8" name="Title 1">
            <a:extLst>
              <a:ext uri="{FF2B5EF4-FFF2-40B4-BE49-F238E27FC236}">
                <a16:creationId xmlns:a16="http://schemas.microsoft.com/office/drawing/2014/main" id="{960F0283-0717-E561-5922-25A5C21314BC}"/>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Safety Equipment</a:t>
            </a:r>
          </a:p>
        </p:txBody>
      </p:sp>
    </p:spTree>
    <p:extLst>
      <p:ext uri="{BB962C8B-B14F-4D97-AF65-F5344CB8AC3E}">
        <p14:creationId xmlns:p14="http://schemas.microsoft.com/office/powerpoint/2010/main" val="83099549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5" name="Footer Placeholder 2">
            <a:extLst>
              <a:ext uri="{FF2B5EF4-FFF2-40B4-BE49-F238E27FC236}">
                <a16:creationId xmlns:a16="http://schemas.microsoft.com/office/drawing/2014/main" id="{E52C9C8A-721D-5EFD-46ED-52154A551985}"/>
              </a:ext>
            </a:extLst>
          </p:cNvPr>
          <p:cNvSpPr>
            <a:spLocks noGrp="1"/>
          </p:cNvSpPr>
          <p:nvPr>
            <p:ph type="ftr" sz="quarter" idx="11"/>
          </p:nvPr>
        </p:nvSpPr>
        <p:spPr/>
        <p:txBody>
          <a:bodyPr/>
          <a:lstStyle/>
          <a:p>
            <a:r>
              <a:rPr lang="en-US"/>
              <a:t>Department of Mechanical Engineering</a:t>
            </a:r>
          </a:p>
        </p:txBody>
      </p:sp>
      <p:pic>
        <p:nvPicPr>
          <p:cNvPr id="31" name="Picture Placeholder 30" descr="A person in a suit smiling&#10;&#10;Description automatically generated">
            <a:extLst>
              <a:ext uri="{FF2B5EF4-FFF2-40B4-BE49-F238E27FC236}">
                <a16:creationId xmlns:a16="http://schemas.microsoft.com/office/drawing/2014/main" id="{C4A6FAB8-DEF5-4E94-FF4E-80B38B600F0C}"/>
              </a:ext>
            </a:extLst>
          </p:cNvPr>
          <p:cNvPicPr>
            <a:picLocks noGrp="1" noChangeAspect="1"/>
          </p:cNvPicPr>
          <p:nvPr>
            <p:ph type="pic" sz="quarter" idx="13"/>
          </p:nvPr>
        </p:nvPicPr>
        <p:blipFill>
          <a:blip r:embed="rId2"/>
          <a:srcRect/>
          <a:stretch>
            <a:fillRect/>
          </a:stretch>
        </p:blipFill>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16"/>
          </p:nvPr>
        </p:nvSpPr>
        <p:spPr>
          <a:xfrm>
            <a:off x="8376409" y="4620066"/>
            <a:ext cx="1828800" cy="1994392"/>
          </a:xfrm>
        </p:spPr>
        <p:txBody>
          <a:bodyPr vert="horz" wrap="square" lIns="0" tIns="0" rIns="0" bIns="0" rtlCol="0" anchor="t">
            <a:spAutoFit/>
          </a:bodyPr>
          <a:lstStyle/>
          <a:p>
            <a:pPr algn="ctr"/>
            <a:r>
              <a:rPr lang="en-US">
                <a:ea typeface="Calibri"/>
                <a:cs typeface="Calibri"/>
              </a:rPr>
              <a:t>Thomas Vassiliou</a:t>
            </a:r>
          </a:p>
          <a:p>
            <a:pPr algn="ctr"/>
            <a:r>
              <a:rPr lang="en-US">
                <a:ea typeface="Calibri"/>
                <a:cs typeface="Calibri"/>
              </a:rPr>
              <a:t>EX2 Spacecraft Performance and Concept Engineering (SPACE) Acting Deputy Branch Chief</a:t>
            </a: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17"/>
          </p:nvPr>
        </p:nvSpPr>
        <p:spPr>
          <a:xfrm>
            <a:off x="3110831" y="4620066"/>
            <a:ext cx="1828800" cy="747897"/>
          </a:xfrm>
        </p:spPr>
        <p:txBody>
          <a:bodyPr/>
          <a:lstStyle/>
          <a:p>
            <a:pPr algn="ctr"/>
            <a:r>
              <a:rPr lang="en-US"/>
              <a:t>Amy Fritz</a:t>
            </a:r>
          </a:p>
          <a:p>
            <a:pPr algn="ctr"/>
            <a:r>
              <a:rPr lang="en-US"/>
              <a:t>JSC Dust Mitigation Technical Lead</a:t>
            </a:r>
          </a:p>
        </p:txBody>
      </p:sp>
      <p:sp>
        <p:nvSpPr>
          <p:cNvPr id="17" name="Text Placeholder 16">
            <a:extLst>
              <a:ext uri="{FF2B5EF4-FFF2-40B4-BE49-F238E27FC236}">
                <a16:creationId xmlns:a16="http://schemas.microsoft.com/office/drawing/2014/main" id="{1A527CA1-689E-1524-EBB8-4EED9BDA9CC3}"/>
              </a:ext>
            </a:extLst>
          </p:cNvPr>
          <p:cNvSpPr>
            <a:spLocks noGrp="1"/>
          </p:cNvSpPr>
          <p:nvPr>
            <p:ph type="body" sz="quarter" idx="18"/>
          </p:nvPr>
        </p:nvSpPr>
        <p:spPr>
          <a:xfrm>
            <a:off x="5743620" y="4620066"/>
            <a:ext cx="1828800" cy="1745093"/>
          </a:xfrm>
        </p:spPr>
        <p:txBody>
          <a:bodyPr/>
          <a:lstStyle/>
          <a:p>
            <a:pPr algn="ctr"/>
            <a:r>
              <a:rPr lang="en-US"/>
              <a:t>Brian Troutman</a:t>
            </a:r>
          </a:p>
          <a:p>
            <a:pPr algn="ctr"/>
            <a:r>
              <a:rPr lang="en-US"/>
              <a:t>Human Landing System Crew Compartment Lunar Dust Mitigation Discipline Lead</a:t>
            </a:r>
          </a:p>
        </p:txBody>
      </p:sp>
      <p:pic>
        <p:nvPicPr>
          <p:cNvPr id="34" name="Picture Placeholder 33" descr="A person wearing glasses and a black jacket&#10;&#10;Description automatically generated">
            <a:extLst>
              <a:ext uri="{FF2B5EF4-FFF2-40B4-BE49-F238E27FC236}">
                <a16:creationId xmlns:a16="http://schemas.microsoft.com/office/drawing/2014/main" id="{93F5945F-50C0-A63B-11EA-217656034F62}"/>
              </a:ext>
            </a:extLst>
          </p:cNvPr>
          <p:cNvPicPr>
            <a:picLocks noGrp="1" noChangeAspect="1"/>
          </p:cNvPicPr>
          <p:nvPr>
            <p:ph type="pic" sz="quarter" idx="19"/>
          </p:nvPr>
        </p:nvPicPr>
        <p:blipFill>
          <a:blip r:embed="rId3"/>
          <a:srcRect/>
          <a:stretch>
            <a:fillRect/>
          </a:stretch>
        </p:blipFill>
        <p:spPr/>
      </p:pic>
      <p:pic>
        <p:nvPicPr>
          <p:cNvPr id="36" name="Picture Placeholder 35" descr="A person in a suit and tie&#10;&#10;Description automatically generated">
            <a:extLst>
              <a:ext uri="{FF2B5EF4-FFF2-40B4-BE49-F238E27FC236}">
                <a16:creationId xmlns:a16="http://schemas.microsoft.com/office/drawing/2014/main" id="{3BACB886-B0CB-9F84-0F03-E96BD38D03B9}"/>
              </a:ext>
            </a:extLst>
          </p:cNvPr>
          <p:cNvPicPr>
            <a:picLocks noGrp="1" noChangeAspect="1"/>
          </p:cNvPicPr>
          <p:nvPr>
            <p:ph type="pic" sz="quarter" idx="20"/>
          </p:nvPr>
        </p:nvPicPr>
        <p:blipFill>
          <a:blip r:embed="rId4"/>
          <a:srcRect l="731" r="731"/>
          <a:stretch>
            <a:fillRect/>
          </a:stretch>
        </p:blipFill>
        <p:spPr/>
      </p:pic>
      <p:sp>
        <p:nvSpPr>
          <p:cNvPr id="20" name="Text Placeholder 19">
            <a:extLst>
              <a:ext uri="{FF2B5EF4-FFF2-40B4-BE49-F238E27FC236}">
                <a16:creationId xmlns:a16="http://schemas.microsoft.com/office/drawing/2014/main" id="{FB68C044-0EA0-A8D1-20B4-9C59E99AB5FD}"/>
              </a:ext>
            </a:extLst>
          </p:cNvPr>
          <p:cNvSpPr>
            <a:spLocks noGrp="1"/>
          </p:cNvSpPr>
          <p:nvPr>
            <p:ph type="body" sz="quarter" idx="21"/>
          </p:nvPr>
        </p:nvSpPr>
        <p:spPr/>
        <p:txBody>
          <a:bodyPr/>
          <a:lstStyle/>
          <a:p>
            <a:r>
              <a:rPr lang="en-US"/>
              <a:t>Peter </a:t>
            </a:r>
            <a:r>
              <a:rPr lang="en-US" err="1"/>
              <a:t>Mougey</a:t>
            </a:r>
            <a:endParaRPr lang="en-US"/>
          </a:p>
        </p:txBody>
      </p:sp>
      <p:pic>
        <p:nvPicPr>
          <p:cNvPr id="39" name="Picture Placeholder 38" descr="A person in a suit and tie&#10;&#10;Description automatically generated">
            <a:extLst>
              <a:ext uri="{FF2B5EF4-FFF2-40B4-BE49-F238E27FC236}">
                <a16:creationId xmlns:a16="http://schemas.microsoft.com/office/drawing/2014/main" id="{C7EE8CD2-6C87-ED88-7287-2C59CC9DA67A}"/>
              </a:ext>
            </a:extLst>
          </p:cNvPr>
          <p:cNvPicPr>
            <a:picLocks noGrp="1" noChangeAspect="1"/>
          </p:cNvPicPr>
          <p:nvPr>
            <p:ph type="pic" sz="quarter" idx="15"/>
          </p:nvPr>
        </p:nvPicPr>
        <p:blipFill>
          <a:blip r:embed="rId5"/>
          <a:srcRect l="5193" r="5193"/>
          <a:stretch>
            <a:fillRect/>
          </a:stretch>
        </p:blipFill>
        <p:spPr/>
      </p:pic>
      <p:sp>
        <p:nvSpPr>
          <p:cNvPr id="25" name="Text Placeholder 24">
            <a:extLst>
              <a:ext uri="{FF2B5EF4-FFF2-40B4-BE49-F238E27FC236}">
                <a16:creationId xmlns:a16="http://schemas.microsoft.com/office/drawing/2014/main" id="{FB69F0C6-DE54-8E72-CFAE-5692105B57C3}"/>
              </a:ext>
            </a:extLst>
          </p:cNvPr>
          <p:cNvSpPr>
            <a:spLocks noGrp="1"/>
          </p:cNvSpPr>
          <p:nvPr>
            <p:ph type="body" sz="quarter" idx="14"/>
          </p:nvPr>
        </p:nvSpPr>
        <p:spPr>
          <a:xfrm>
            <a:off x="457200" y="4617344"/>
            <a:ext cx="1828800" cy="747897"/>
          </a:xfrm>
        </p:spPr>
        <p:txBody>
          <a:bodyPr/>
          <a:lstStyle/>
          <a:p>
            <a:pPr algn="ctr"/>
            <a:r>
              <a:rPr lang="en-US"/>
              <a:t>Amy Cassady</a:t>
            </a:r>
          </a:p>
          <a:p>
            <a:pPr algn="ctr"/>
            <a:r>
              <a:rPr lang="en-US"/>
              <a:t>Orion Integrated Performance Lead</a:t>
            </a:r>
          </a:p>
        </p:txBody>
      </p:sp>
      <p:sp>
        <p:nvSpPr>
          <p:cNvPr id="10" name="Title 18">
            <a:extLst>
              <a:ext uri="{FF2B5EF4-FFF2-40B4-BE49-F238E27FC236}">
                <a16:creationId xmlns:a16="http://schemas.microsoft.com/office/drawing/2014/main" id="{24489158-2BC2-EDDA-047A-E056ACE3E817}"/>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Sponsors</a:t>
            </a:r>
          </a:p>
        </p:txBody>
      </p:sp>
    </p:spTree>
    <p:extLst>
      <p:ext uri="{BB962C8B-B14F-4D97-AF65-F5344CB8AC3E}">
        <p14:creationId xmlns:p14="http://schemas.microsoft.com/office/powerpoint/2010/main" val="1429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3817A-62E1-2760-ADBC-742CD5A5AC9C}"/>
              </a:ext>
            </a:extLst>
          </p:cNvPr>
          <p:cNvSpPr>
            <a:spLocks noGrp="1"/>
          </p:cNvSpPr>
          <p:nvPr>
            <p:ph idx="1"/>
          </p:nvPr>
        </p:nvSpPr>
        <p:spPr/>
        <p:txBody>
          <a:bodyPr/>
          <a:lstStyle/>
          <a:p>
            <a:r>
              <a:rPr lang="en-US"/>
              <a:t>Safety protocols shouldn't rely solely on PPE</a:t>
            </a:r>
          </a:p>
          <a:p>
            <a:pPr lvl="1"/>
            <a:r>
              <a:rPr lang="en-US"/>
              <a:t>Fume hood</a:t>
            </a:r>
          </a:p>
          <a:p>
            <a:pPr lvl="1"/>
            <a:r>
              <a:rPr lang="en-US"/>
              <a:t>Goggles, N95 masks, and lab coats</a:t>
            </a:r>
          </a:p>
          <a:p>
            <a:r>
              <a:rPr lang="en-US"/>
              <a:t>Bake materials</a:t>
            </a:r>
          </a:p>
          <a:p>
            <a:pPr lvl="1"/>
            <a:r>
              <a:rPr lang="en-US"/>
              <a:t>Simulant and fluorescent glass microspheres</a:t>
            </a:r>
          </a:p>
          <a:p>
            <a:pPr lvl="1"/>
            <a:r>
              <a:rPr lang="en-US"/>
              <a:t>Reduce aerosolization risks</a:t>
            </a:r>
          </a:p>
          <a:p>
            <a:r>
              <a:rPr lang="en-US"/>
              <a:t>Disposal and cleaning</a:t>
            </a:r>
          </a:p>
          <a:p>
            <a:pPr lvl="1"/>
            <a:r>
              <a:rPr lang="en-US"/>
              <a:t>Wipe between runs</a:t>
            </a:r>
          </a:p>
          <a:p>
            <a:pPr lvl="1"/>
            <a:r>
              <a:rPr lang="en-US"/>
              <a:t>Wet materials for safer disposal</a:t>
            </a:r>
          </a:p>
          <a:p>
            <a:endParaRPr lang="en-US"/>
          </a:p>
        </p:txBody>
      </p:sp>
      <p:sp>
        <p:nvSpPr>
          <p:cNvPr id="3" name="Footer Placeholder 2">
            <a:extLst>
              <a:ext uri="{FF2B5EF4-FFF2-40B4-BE49-F238E27FC236}">
                <a16:creationId xmlns:a16="http://schemas.microsoft.com/office/drawing/2014/main" id="{C49EDB0D-3E6D-9337-51F7-CBAC0772EEE0}"/>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398494C2-5871-6D91-6E92-21A69A39C453}"/>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6" name="Text Placeholder 5">
            <a:extLst>
              <a:ext uri="{FF2B5EF4-FFF2-40B4-BE49-F238E27FC236}">
                <a16:creationId xmlns:a16="http://schemas.microsoft.com/office/drawing/2014/main" id="{1849147A-39E4-864F-AD96-FE0F030AFF25}"/>
              </a:ext>
            </a:extLst>
          </p:cNvPr>
          <p:cNvSpPr>
            <a:spLocks noGrp="1"/>
          </p:cNvSpPr>
          <p:nvPr>
            <p:ph type="body" sz="quarter" idx="13"/>
          </p:nvPr>
        </p:nvSpPr>
        <p:spPr/>
        <p:txBody>
          <a:bodyPr/>
          <a:lstStyle/>
          <a:p>
            <a:r>
              <a:rPr lang="en-US"/>
              <a:t>Lawrence Terrell</a:t>
            </a:r>
          </a:p>
        </p:txBody>
      </p:sp>
      <p:sp>
        <p:nvSpPr>
          <p:cNvPr id="7" name="Title 1">
            <a:extLst>
              <a:ext uri="{FF2B5EF4-FFF2-40B4-BE49-F238E27FC236}">
                <a16:creationId xmlns:a16="http://schemas.microsoft.com/office/drawing/2014/main" id="{E2DB07E3-E433-FBD2-3AEF-477DEE087924}"/>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Safety Plans</a:t>
            </a:r>
          </a:p>
        </p:txBody>
      </p:sp>
    </p:spTree>
    <p:extLst>
      <p:ext uri="{BB962C8B-B14F-4D97-AF65-F5344CB8AC3E}">
        <p14:creationId xmlns:p14="http://schemas.microsoft.com/office/powerpoint/2010/main" val="2536415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698C0D-3DAA-B246-72BA-68C45828525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94B5A50E-C014-7C26-F821-7B96A635FFAC}"/>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11" name="Text Placeholder 5">
            <a:extLst>
              <a:ext uri="{FF2B5EF4-FFF2-40B4-BE49-F238E27FC236}">
                <a16:creationId xmlns:a16="http://schemas.microsoft.com/office/drawing/2014/main" id="{9FD515CC-0705-F608-0FE8-671147E5456C}"/>
              </a:ext>
            </a:extLst>
          </p:cNvPr>
          <p:cNvSpPr>
            <a:spLocks noGrp="1"/>
          </p:cNvSpPr>
          <p:nvPr>
            <p:ph type="body" sz="quarter" idx="13"/>
          </p:nvPr>
        </p:nvSpPr>
        <p:spPr>
          <a:xfrm>
            <a:off x="10668000" y="0"/>
            <a:ext cx="1524000" cy="757130"/>
          </a:xfrm>
        </p:spPr>
        <p:txBody>
          <a:bodyPr/>
          <a:lstStyle/>
          <a:p>
            <a:r>
              <a:rPr lang="en-US"/>
              <a:t>Lawrence Terrell</a:t>
            </a:r>
          </a:p>
        </p:txBody>
      </p:sp>
      <p:sp>
        <p:nvSpPr>
          <p:cNvPr id="13" name="Content Placeholder 12">
            <a:extLst>
              <a:ext uri="{FF2B5EF4-FFF2-40B4-BE49-F238E27FC236}">
                <a16:creationId xmlns:a16="http://schemas.microsoft.com/office/drawing/2014/main" id="{C2914CA3-197F-0398-E27F-6BEAF4653966}"/>
              </a:ext>
            </a:extLst>
          </p:cNvPr>
          <p:cNvSpPr>
            <a:spLocks noGrp="1"/>
          </p:cNvSpPr>
          <p:nvPr>
            <p:ph idx="1"/>
          </p:nvPr>
        </p:nvSpPr>
        <p:spPr/>
        <p:txBody>
          <a:bodyPr/>
          <a:lstStyle/>
          <a:p>
            <a:r>
              <a:rPr lang="en-US"/>
              <a:t>CFD Software Option Comparisons</a:t>
            </a:r>
          </a:p>
          <a:p>
            <a:pPr lvl="1"/>
            <a:r>
              <a:rPr lang="en-US"/>
              <a:t>Multiple simulation tools available (e.g., COMSOL, Abaqus)</a:t>
            </a:r>
          </a:p>
          <a:p>
            <a:r>
              <a:rPr lang="en-US"/>
              <a:t>Faculty Guidance</a:t>
            </a:r>
          </a:p>
          <a:p>
            <a:pPr lvl="1"/>
            <a:r>
              <a:rPr lang="en-US"/>
              <a:t>Dr. Nair and Dr. </a:t>
            </a:r>
            <a:r>
              <a:rPr lang="en-US" err="1"/>
              <a:t>Shoele</a:t>
            </a:r>
            <a:endParaRPr lang="en-US"/>
          </a:p>
          <a:p>
            <a:pPr lvl="1"/>
            <a:r>
              <a:rPr lang="en-US"/>
              <a:t>CFD support</a:t>
            </a:r>
          </a:p>
          <a:p>
            <a:r>
              <a:rPr lang="en-US"/>
              <a:t>Modeling Approach</a:t>
            </a:r>
          </a:p>
          <a:p>
            <a:pPr lvl="1"/>
            <a:r>
              <a:rPr lang="en-US"/>
              <a:t>Continuum air flow</a:t>
            </a:r>
          </a:p>
        </p:txBody>
      </p:sp>
      <p:sp>
        <p:nvSpPr>
          <p:cNvPr id="17" name="Title 18">
            <a:extLst>
              <a:ext uri="{FF2B5EF4-FFF2-40B4-BE49-F238E27FC236}">
                <a16:creationId xmlns:a16="http://schemas.microsoft.com/office/drawing/2014/main" id="{182AFF1D-33D7-A69A-7A7E-D448473CF8F7}"/>
              </a:ext>
            </a:extLst>
          </p:cNvPr>
          <p:cNvSpPr>
            <a:spLocks noGrp="1"/>
          </p:cNvSpPr>
          <p:nvPr/>
        </p:nvSpPr>
        <p:spPr>
          <a:xfrm>
            <a:off x="95727" y="99392"/>
            <a:ext cx="9753600" cy="550360"/>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Ongoing Work</a:t>
            </a:r>
          </a:p>
        </p:txBody>
      </p:sp>
    </p:spTree>
    <p:extLst>
      <p:ext uri="{BB962C8B-B14F-4D97-AF65-F5344CB8AC3E}">
        <p14:creationId xmlns:p14="http://schemas.microsoft.com/office/powerpoint/2010/main" val="1672681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16E40-2C09-06C3-6AA4-6AB914CC036B}"/>
              </a:ext>
            </a:extLst>
          </p:cNvPr>
          <p:cNvSpPr>
            <a:spLocks noGrp="1"/>
          </p:cNvSpPr>
          <p:nvPr>
            <p:ph idx="1"/>
          </p:nvPr>
        </p:nvSpPr>
        <p:spPr>
          <a:xfrm>
            <a:off x="457199" y="1508125"/>
            <a:ext cx="9753600" cy="430742"/>
          </a:xfrm>
        </p:spPr>
        <p:txBody>
          <a:bodyPr vert="horz" lIns="0" tIns="0" rIns="0" bIns="0" rtlCol="0" anchor="t">
            <a:noAutofit/>
          </a:bodyPr>
          <a:lstStyle/>
          <a:p>
            <a:endParaRPr lang="en-US" sz="1000">
              <a:cs typeface="Calibri"/>
            </a:endParaRPr>
          </a:p>
          <a:p>
            <a:endParaRPr lang="en-US"/>
          </a:p>
        </p:txBody>
      </p:sp>
      <p:sp>
        <p:nvSpPr>
          <p:cNvPr id="4" name="Slide Number Placeholder 3">
            <a:extLst>
              <a:ext uri="{FF2B5EF4-FFF2-40B4-BE49-F238E27FC236}">
                <a16:creationId xmlns:a16="http://schemas.microsoft.com/office/drawing/2014/main" id="{DD6EC99A-7451-77C9-93DD-8C11D8EB2770}"/>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8" name="Footer Placeholder 2">
            <a:extLst>
              <a:ext uri="{FF2B5EF4-FFF2-40B4-BE49-F238E27FC236}">
                <a16:creationId xmlns:a16="http://schemas.microsoft.com/office/drawing/2014/main" id="{8A723EED-91C7-90A0-7679-E84A933A7BFA}"/>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9" name="Arrow: Right 8">
            <a:extLst>
              <a:ext uri="{FF2B5EF4-FFF2-40B4-BE49-F238E27FC236}">
                <a16:creationId xmlns:a16="http://schemas.microsoft.com/office/drawing/2014/main" id="{7DB2D22C-7474-661D-2E8A-D7044FE62241}"/>
              </a:ext>
            </a:extLst>
          </p:cNvPr>
          <p:cNvSpPr/>
          <p:nvPr/>
        </p:nvSpPr>
        <p:spPr>
          <a:xfrm>
            <a:off x="583547" y="2929612"/>
            <a:ext cx="9205183" cy="865631"/>
          </a:xfrm>
          <a:prstGeom prst="rightArrow">
            <a:avLst/>
          </a:prstGeom>
          <a:solidFill>
            <a:srgbClr val="772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DF80F1-1F47-9937-EC5B-0572252AA501}"/>
              </a:ext>
            </a:extLst>
          </p:cNvPr>
          <p:cNvSpPr txBox="1"/>
          <p:nvPr/>
        </p:nvSpPr>
        <p:spPr>
          <a:xfrm>
            <a:off x="2682559" y="2001460"/>
            <a:ext cx="23128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cs typeface="Calibri"/>
              </a:rPr>
              <a:t>PDR</a:t>
            </a:r>
            <a:endParaRPr lang="en-US"/>
          </a:p>
        </p:txBody>
      </p:sp>
      <p:sp>
        <p:nvSpPr>
          <p:cNvPr id="12" name="TextBox 11">
            <a:extLst>
              <a:ext uri="{FF2B5EF4-FFF2-40B4-BE49-F238E27FC236}">
                <a16:creationId xmlns:a16="http://schemas.microsoft.com/office/drawing/2014/main" id="{0F27CC3E-778A-B27A-F887-665F67CAC72E}"/>
              </a:ext>
            </a:extLst>
          </p:cNvPr>
          <p:cNvSpPr txBox="1"/>
          <p:nvPr/>
        </p:nvSpPr>
        <p:spPr>
          <a:xfrm>
            <a:off x="4856874" y="4319739"/>
            <a:ext cx="28208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cs typeface="Calibri"/>
              </a:rPr>
              <a:t>Order Materials </a:t>
            </a:r>
            <a:endParaRPr lang="en-US" sz="1600"/>
          </a:p>
        </p:txBody>
      </p:sp>
      <p:sp>
        <p:nvSpPr>
          <p:cNvPr id="13" name="TextBox 12">
            <a:extLst>
              <a:ext uri="{FF2B5EF4-FFF2-40B4-BE49-F238E27FC236}">
                <a16:creationId xmlns:a16="http://schemas.microsoft.com/office/drawing/2014/main" id="{A34281BE-4835-3274-BC4C-C94E68E742F1}"/>
              </a:ext>
            </a:extLst>
          </p:cNvPr>
          <p:cNvSpPr txBox="1"/>
          <p:nvPr/>
        </p:nvSpPr>
        <p:spPr>
          <a:xfrm>
            <a:off x="5742969" y="1816795"/>
            <a:ext cx="35616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cs typeface="Calibri"/>
              </a:rPr>
              <a:t>Set experiment dates and rent room 124</a:t>
            </a:r>
            <a:endParaRPr lang="en-US"/>
          </a:p>
        </p:txBody>
      </p:sp>
      <p:sp>
        <p:nvSpPr>
          <p:cNvPr id="14" name="Rectangle: Rounded Corners 13">
            <a:extLst>
              <a:ext uri="{FF2B5EF4-FFF2-40B4-BE49-F238E27FC236}">
                <a16:creationId xmlns:a16="http://schemas.microsoft.com/office/drawing/2014/main" id="{F2191629-FEEE-F9E3-4179-F2009A2760F5}"/>
              </a:ext>
            </a:extLst>
          </p:cNvPr>
          <p:cNvSpPr/>
          <p:nvPr/>
        </p:nvSpPr>
        <p:spPr>
          <a:xfrm>
            <a:off x="2683970" y="1823964"/>
            <a:ext cx="2501898" cy="872066"/>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27DAB2A-D645-307E-8B6E-CCB8AC5C6724}"/>
              </a:ext>
            </a:extLst>
          </p:cNvPr>
          <p:cNvSpPr/>
          <p:nvPr/>
        </p:nvSpPr>
        <p:spPr>
          <a:xfrm>
            <a:off x="4856874" y="4124075"/>
            <a:ext cx="2501898" cy="872066"/>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3FEEF40-78D8-0358-BBA3-8CC1DADECCFC}"/>
              </a:ext>
            </a:extLst>
          </p:cNvPr>
          <p:cNvSpPr/>
          <p:nvPr/>
        </p:nvSpPr>
        <p:spPr>
          <a:xfrm>
            <a:off x="5742969" y="1801552"/>
            <a:ext cx="3560231" cy="893233"/>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21B8476-0F3B-A155-E368-33A76D09C1DC}"/>
              </a:ext>
            </a:extLst>
          </p:cNvPr>
          <p:cNvCxnSpPr/>
          <p:nvPr/>
        </p:nvCxnSpPr>
        <p:spPr>
          <a:xfrm>
            <a:off x="4462902" y="2690863"/>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EA66ED-99C8-492C-45D9-1A8CED6242B4}"/>
              </a:ext>
            </a:extLst>
          </p:cNvPr>
          <p:cNvCxnSpPr>
            <a:cxnSpLocks/>
          </p:cNvCxnSpPr>
          <p:nvPr/>
        </p:nvCxnSpPr>
        <p:spPr>
          <a:xfrm>
            <a:off x="6445306"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46F1A6-C9E5-07B6-3FDD-94CC45EC1C2C}"/>
              </a:ext>
            </a:extLst>
          </p:cNvPr>
          <p:cNvCxnSpPr>
            <a:cxnSpLocks/>
          </p:cNvCxnSpPr>
          <p:nvPr/>
        </p:nvCxnSpPr>
        <p:spPr>
          <a:xfrm>
            <a:off x="8557615" y="2686505"/>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31BCA9F-AD8E-FC3E-F929-646D82C3F853}"/>
              </a:ext>
            </a:extLst>
          </p:cNvPr>
          <p:cNvSpPr/>
          <p:nvPr/>
        </p:nvSpPr>
        <p:spPr>
          <a:xfrm>
            <a:off x="1008337" y="4129678"/>
            <a:ext cx="2188953" cy="867057"/>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9CA2955-5121-0484-EBE1-BC274E03F041}"/>
              </a:ext>
            </a:extLst>
          </p:cNvPr>
          <p:cNvCxnSpPr>
            <a:cxnSpLocks/>
          </p:cNvCxnSpPr>
          <p:nvPr/>
        </p:nvCxnSpPr>
        <p:spPr>
          <a:xfrm>
            <a:off x="2495232"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41070C-F75D-9929-E52C-CAA21D261A31}"/>
              </a:ext>
            </a:extLst>
          </p:cNvPr>
          <p:cNvSpPr txBox="1"/>
          <p:nvPr/>
        </p:nvSpPr>
        <p:spPr>
          <a:xfrm>
            <a:off x="1005469" y="4141326"/>
            <a:ext cx="21918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Completed CFD Simulations</a:t>
            </a:r>
            <a:endParaRPr lang="en-US"/>
          </a:p>
        </p:txBody>
      </p:sp>
      <p:sp>
        <p:nvSpPr>
          <p:cNvPr id="10" name="Text Placeholder 5">
            <a:extLst>
              <a:ext uri="{FF2B5EF4-FFF2-40B4-BE49-F238E27FC236}">
                <a16:creationId xmlns:a16="http://schemas.microsoft.com/office/drawing/2014/main" id="{207E30DE-1496-3CC6-4FB1-20BF06DF1BC7}"/>
              </a:ext>
            </a:extLst>
          </p:cNvPr>
          <p:cNvSpPr>
            <a:spLocks noGrp="1"/>
          </p:cNvSpPr>
          <p:nvPr>
            <p:ph type="body" sz="quarter" idx="13"/>
          </p:nvPr>
        </p:nvSpPr>
        <p:spPr>
          <a:xfrm>
            <a:off x="10668000" y="0"/>
            <a:ext cx="1524000" cy="757130"/>
          </a:xfrm>
        </p:spPr>
        <p:txBody>
          <a:bodyPr/>
          <a:lstStyle/>
          <a:p>
            <a:r>
              <a:rPr lang="en-US"/>
              <a:t>Lawrence Terrell</a:t>
            </a:r>
          </a:p>
        </p:txBody>
      </p:sp>
      <p:sp>
        <p:nvSpPr>
          <p:cNvPr id="22" name="Title 18">
            <a:extLst>
              <a:ext uri="{FF2B5EF4-FFF2-40B4-BE49-F238E27FC236}">
                <a16:creationId xmlns:a16="http://schemas.microsoft.com/office/drawing/2014/main" id="{BABB43E5-2F7D-B780-D02F-7E46A56ACADB}"/>
              </a:ext>
            </a:extLst>
          </p:cNvPr>
          <p:cNvSpPr>
            <a:spLocks noGrp="1"/>
          </p:cNvSpPr>
          <p:nvPr/>
        </p:nvSpPr>
        <p:spPr>
          <a:xfrm>
            <a:off x="95727" y="99392"/>
            <a:ext cx="9753600" cy="550360"/>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Future Work</a:t>
            </a:r>
          </a:p>
        </p:txBody>
      </p:sp>
    </p:spTree>
    <p:extLst>
      <p:ext uri="{BB962C8B-B14F-4D97-AF65-F5344CB8AC3E}">
        <p14:creationId xmlns:p14="http://schemas.microsoft.com/office/powerpoint/2010/main" val="2098589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wearing a space suit&#10;&#10;Description automatically generated">
            <a:extLst>
              <a:ext uri="{FF2B5EF4-FFF2-40B4-BE49-F238E27FC236}">
                <a16:creationId xmlns:a16="http://schemas.microsoft.com/office/drawing/2014/main" id="{7E1C2159-BD57-96BB-5E6E-0B047CFB8985}"/>
              </a:ext>
            </a:extLst>
          </p:cNvPr>
          <p:cNvPicPr>
            <a:picLocks noChangeAspect="1"/>
          </p:cNvPicPr>
          <p:nvPr/>
        </p:nvPicPr>
        <p:blipFill>
          <a:blip r:embed="rId2"/>
          <a:srcRect t="889" b="19176"/>
          <a:stretch/>
        </p:blipFill>
        <p:spPr>
          <a:xfrm>
            <a:off x="457200" y="1825625"/>
            <a:ext cx="9753600" cy="4346575"/>
          </a:xfrm>
          <a:prstGeom prst="rect">
            <a:avLst/>
          </a:prstGeom>
          <a:noFill/>
        </p:spPr>
      </p:pic>
      <p:sp>
        <p:nvSpPr>
          <p:cNvPr id="3" name="Footer Placeholder 2">
            <a:extLst>
              <a:ext uri="{FF2B5EF4-FFF2-40B4-BE49-F238E27FC236}">
                <a16:creationId xmlns:a16="http://schemas.microsoft.com/office/drawing/2014/main" id="{B3D2BD9A-C489-0EAD-4894-93CB0CD46E3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4" name="Slide Number Placeholder 3">
            <a:extLst>
              <a:ext uri="{FF2B5EF4-FFF2-40B4-BE49-F238E27FC236}">
                <a16:creationId xmlns:a16="http://schemas.microsoft.com/office/drawing/2014/main" id="{F9249130-DAFD-39B4-7503-CA82310866FC}"/>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33</a:t>
            </a:fld>
            <a:endParaRPr lang="en-US"/>
          </a:p>
        </p:txBody>
      </p:sp>
      <p:sp>
        <p:nvSpPr>
          <p:cNvPr id="5" name="Title 4">
            <a:extLst>
              <a:ext uri="{FF2B5EF4-FFF2-40B4-BE49-F238E27FC236}">
                <a16:creationId xmlns:a16="http://schemas.microsoft.com/office/drawing/2014/main" id="{74CE7DE4-F22B-25B8-64DE-81BEA269D335}"/>
              </a:ext>
            </a:extLst>
          </p:cNvPr>
          <p:cNvSpPr>
            <a:spLocks noGrp="1"/>
          </p:cNvSpPr>
          <p:nvPr>
            <p:ph type="title"/>
          </p:nvPr>
        </p:nvSpPr>
        <p:spPr>
          <a:xfrm>
            <a:off x="457200" y="754566"/>
            <a:ext cx="9753600" cy="960276"/>
          </a:xfrm>
        </p:spPr>
        <p:txBody>
          <a:bodyPr anchor="b">
            <a:normAutofit/>
          </a:bodyPr>
          <a:lstStyle/>
          <a:p>
            <a:pPr algn="ctr"/>
            <a:r>
              <a:rPr lang="en-US"/>
              <a:t>Thank You!</a:t>
            </a:r>
            <a:br>
              <a:rPr lang="en-US"/>
            </a:br>
            <a:r>
              <a:rPr lang="en-US" sz="2800"/>
              <a:t>Floor is open for any questions or feedback!</a:t>
            </a:r>
          </a:p>
        </p:txBody>
      </p:sp>
      <p:sp>
        <p:nvSpPr>
          <p:cNvPr id="2" name="Text Placeholder 5">
            <a:extLst>
              <a:ext uri="{FF2B5EF4-FFF2-40B4-BE49-F238E27FC236}">
                <a16:creationId xmlns:a16="http://schemas.microsoft.com/office/drawing/2014/main" id="{04EAC6B6-1960-0DAB-A054-DCC4FF3ACFA0}"/>
              </a:ext>
            </a:extLst>
          </p:cNvPr>
          <p:cNvSpPr>
            <a:spLocks noGrp="1"/>
          </p:cNvSpPr>
          <p:nvPr>
            <p:ph type="body" sz="quarter" idx="13"/>
          </p:nvPr>
        </p:nvSpPr>
        <p:spPr>
          <a:xfrm>
            <a:off x="10668000" y="0"/>
            <a:ext cx="1524000" cy="757130"/>
          </a:xfrm>
        </p:spPr>
        <p:txBody>
          <a:bodyPr/>
          <a:lstStyle/>
          <a:p>
            <a:r>
              <a:rPr lang="en-US"/>
              <a:t>Lawrence Terrell</a:t>
            </a:r>
          </a:p>
        </p:txBody>
      </p:sp>
    </p:spTree>
    <p:extLst>
      <p:ext uri="{BB962C8B-B14F-4D97-AF65-F5344CB8AC3E}">
        <p14:creationId xmlns:p14="http://schemas.microsoft.com/office/powerpoint/2010/main" val="49684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a:t>
            </a:fld>
            <a:endParaRPr lang="en-US"/>
          </a:p>
        </p:txBody>
      </p:sp>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2301438" y="5298654"/>
            <a:ext cx="2434133" cy="747897"/>
          </a:xfrm>
        </p:spPr>
        <p:txBody>
          <a:bodyPr vert="horz" wrap="square" lIns="0" tIns="0" rIns="0" bIns="0" rtlCol="0" anchor="t">
            <a:spAutoFit/>
          </a:bodyPr>
          <a:lstStyle/>
          <a:p>
            <a:r>
              <a:rPr lang="en-US">
                <a:ea typeface="Calibri"/>
                <a:cs typeface="Calibri"/>
              </a:rPr>
              <a:t>Dr. Brandon Krick Associate Professor</a:t>
            </a:r>
          </a:p>
          <a:p>
            <a:endParaRPr lang="en-US">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Peter Mougey</a:t>
            </a:r>
          </a:p>
        </p:txBody>
      </p:sp>
      <p:pic>
        <p:nvPicPr>
          <p:cNvPr id="26" name="Picture Placeholder 25" descr="A person smiling at the camera&#10;&#10;Description automatically generated">
            <a:extLst>
              <a:ext uri="{FF2B5EF4-FFF2-40B4-BE49-F238E27FC236}">
                <a16:creationId xmlns:a16="http://schemas.microsoft.com/office/drawing/2014/main" id="{B7848152-BEE9-A107-189C-4D0A29D4A01F}"/>
              </a:ext>
            </a:extLst>
          </p:cNvPr>
          <p:cNvPicPr>
            <a:picLocks noGrp="1" noChangeAspect="1"/>
          </p:cNvPicPr>
          <p:nvPr>
            <p:ph type="pic" sz="quarter" idx="13"/>
          </p:nvPr>
        </p:nvPicPr>
        <p:blipFill>
          <a:blip r:embed="rId2"/>
          <a:srcRect l="4485" r="4485"/>
          <a:stretch/>
        </p:blipFill>
        <p:spPr>
          <a:xfrm>
            <a:off x="2428091" y="1802693"/>
            <a:ext cx="2175225" cy="3248829"/>
          </a:xfrm>
        </p:spPr>
      </p:pic>
      <p:sp>
        <p:nvSpPr>
          <p:cNvPr id="8" name="Text Placeholder 7">
            <a:extLst>
              <a:ext uri="{FF2B5EF4-FFF2-40B4-BE49-F238E27FC236}">
                <a16:creationId xmlns:a16="http://schemas.microsoft.com/office/drawing/2014/main" id="{0D736784-EC9B-62D4-D04D-57C094CB9267}"/>
              </a:ext>
            </a:extLst>
          </p:cNvPr>
          <p:cNvSpPr>
            <a:spLocks noGrp="1"/>
          </p:cNvSpPr>
          <p:nvPr>
            <p:ph type="body" sz="quarter" idx="20"/>
          </p:nvPr>
        </p:nvSpPr>
        <p:spPr>
          <a:xfrm>
            <a:off x="5381409" y="5298654"/>
            <a:ext cx="2434133" cy="498598"/>
          </a:xfrm>
        </p:spPr>
        <p:txBody>
          <a:bodyPr vert="horz" wrap="square" lIns="0" tIns="0" rIns="0" bIns="0" rtlCol="0" anchor="t">
            <a:spAutoFit/>
          </a:bodyPr>
          <a:lstStyle/>
          <a:p>
            <a:r>
              <a:rPr lang="en-US">
                <a:ea typeface="Calibri"/>
                <a:cs typeface="Calibri"/>
              </a:rPr>
              <a:t>Dr. Shayne McConomy</a:t>
            </a:r>
          </a:p>
          <a:p>
            <a:r>
              <a:rPr lang="en-US">
                <a:ea typeface="Calibri"/>
                <a:cs typeface="Calibri"/>
              </a:rPr>
              <a:t>Teaching Faculty II</a:t>
            </a:r>
          </a:p>
        </p:txBody>
      </p:sp>
      <p:pic>
        <p:nvPicPr>
          <p:cNvPr id="11" name="Picture Placeholder 25" descr="A person smiling at the camera&#10;&#10;Description automatically generated">
            <a:extLst>
              <a:ext uri="{FF2B5EF4-FFF2-40B4-BE49-F238E27FC236}">
                <a16:creationId xmlns:a16="http://schemas.microsoft.com/office/drawing/2014/main" id="{8D189C2F-D242-A2E1-AF7A-9B1C16F616F4}"/>
              </a:ext>
            </a:extLst>
          </p:cNvPr>
          <p:cNvPicPr>
            <a:picLocks noChangeAspect="1"/>
          </p:cNvPicPr>
          <p:nvPr/>
        </p:nvPicPr>
        <p:blipFill>
          <a:blip r:embed="rId3"/>
          <a:srcRect l="4961" r="4961"/>
          <a:stretch/>
        </p:blipFill>
        <p:spPr>
          <a:xfrm>
            <a:off x="5510829" y="1803814"/>
            <a:ext cx="2175225" cy="3248829"/>
          </a:xfrm>
          <a:prstGeom prst="rect">
            <a:avLst/>
          </a:prstGeom>
        </p:spPr>
      </p:pic>
      <p:sp>
        <p:nvSpPr>
          <p:cNvPr id="2" name="Footer Placeholder 2">
            <a:extLst>
              <a:ext uri="{FF2B5EF4-FFF2-40B4-BE49-F238E27FC236}">
                <a16:creationId xmlns:a16="http://schemas.microsoft.com/office/drawing/2014/main" id="{E82E85BE-67B6-DE36-952F-79C3CFA039E4}"/>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052E704D-B4B8-4EBA-EC50-E0281BC7DA87}"/>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Advisors</a:t>
            </a:r>
          </a:p>
        </p:txBody>
      </p:sp>
    </p:spTree>
    <p:extLst>
      <p:ext uri="{BB962C8B-B14F-4D97-AF65-F5344CB8AC3E}">
        <p14:creationId xmlns:p14="http://schemas.microsoft.com/office/powerpoint/2010/main" val="135813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5426AC-BFDB-4490-25CC-0DC48583A4B3}"/>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6" name="Text Placeholder 5">
            <a:extLst>
              <a:ext uri="{FF2B5EF4-FFF2-40B4-BE49-F238E27FC236}">
                <a16:creationId xmlns:a16="http://schemas.microsoft.com/office/drawing/2014/main" id="{33D294DC-5162-191C-50AC-303D2113C9C2}"/>
              </a:ext>
            </a:extLst>
          </p:cNvPr>
          <p:cNvSpPr>
            <a:spLocks noGrp="1"/>
          </p:cNvSpPr>
          <p:nvPr>
            <p:ph type="body" sz="quarter" idx="13"/>
          </p:nvPr>
        </p:nvSpPr>
        <p:spPr/>
        <p:txBody>
          <a:bodyPr/>
          <a:lstStyle/>
          <a:p>
            <a:r>
              <a:rPr lang="en-US"/>
              <a:t>Peter Mougey</a:t>
            </a:r>
          </a:p>
        </p:txBody>
      </p:sp>
      <p:sp>
        <p:nvSpPr>
          <p:cNvPr id="7" name="Text Placeholder 16">
            <a:extLst>
              <a:ext uri="{FF2B5EF4-FFF2-40B4-BE49-F238E27FC236}">
                <a16:creationId xmlns:a16="http://schemas.microsoft.com/office/drawing/2014/main" id="{898A64C0-A696-EB2A-2F0F-114AD0BDA550}"/>
              </a:ext>
            </a:extLst>
          </p:cNvPr>
          <p:cNvSpPr txBox="1">
            <a:spLocks/>
          </p:cNvSpPr>
          <p:nvPr/>
        </p:nvSpPr>
        <p:spPr>
          <a:xfrm>
            <a:off x="457200" y="1715154"/>
            <a:ext cx="975360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 objective of this project is to optimize air flow to evenly distribute lunar dust simulant throughout a lunar dust glovebox.</a:t>
            </a:r>
            <a:endParaRPr lang="en-US">
              <a:ea typeface="Calibri"/>
              <a:cs typeface="Calibri"/>
            </a:endParaRPr>
          </a:p>
        </p:txBody>
      </p:sp>
      <p:pic>
        <p:nvPicPr>
          <p:cNvPr id="8" name="Graphic 7" descr="Outer Space Landscape outline">
            <a:extLst>
              <a:ext uri="{FF2B5EF4-FFF2-40B4-BE49-F238E27FC236}">
                <a16:creationId xmlns:a16="http://schemas.microsoft.com/office/drawing/2014/main" id="{F9ED0C5E-34F0-1B48-2180-C8E00C1A29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5682" y="3100668"/>
            <a:ext cx="2488827" cy="2522444"/>
          </a:xfrm>
          <a:prstGeom prst="rect">
            <a:avLst/>
          </a:prstGeom>
        </p:spPr>
      </p:pic>
      <p:pic>
        <p:nvPicPr>
          <p:cNvPr id="9" name="Graphic 8" descr="Astronaut male outline">
            <a:extLst>
              <a:ext uri="{FF2B5EF4-FFF2-40B4-BE49-F238E27FC236}">
                <a16:creationId xmlns:a16="http://schemas.microsoft.com/office/drawing/2014/main" id="{B1DC9CFD-28D1-2215-E2CD-2B281F4C9A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2343" y="3100667"/>
            <a:ext cx="2494431" cy="2522445"/>
          </a:xfrm>
          <a:prstGeom prst="rect">
            <a:avLst/>
          </a:prstGeom>
        </p:spPr>
      </p:pic>
      <p:sp>
        <p:nvSpPr>
          <p:cNvPr id="2" name="Footer Placeholder 2">
            <a:extLst>
              <a:ext uri="{FF2B5EF4-FFF2-40B4-BE49-F238E27FC236}">
                <a16:creationId xmlns:a16="http://schemas.microsoft.com/office/drawing/2014/main" id="{9B901D10-7ACF-B6E6-50EF-2DDC4C335A7F}"/>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52417A90-1C33-B102-B362-10A268FC1F94}"/>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Objective</a:t>
            </a:r>
          </a:p>
        </p:txBody>
      </p:sp>
    </p:spTree>
    <p:extLst>
      <p:ext uri="{BB962C8B-B14F-4D97-AF65-F5344CB8AC3E}">
        <p14:creationId xmlns:p14="http://schemas.microsoft.com/office/powerpoint/2010/main" val="189209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EF9A06-9106-D7ED-1FEC-E5744D68C2AC}"/>
              </a:ext>
            </a:extLst>
          </p:cNvPr>
          <p:cNvSpPr>
            <a:spLocks noGrp="1"/>
          </p:cNvSpPr>
          <p:nvPr>
            <p:ph idx="1"/>
          </p:nvPr>
        </p:nvSpPr>
        <p:spPr>
          <a:xfrm>
            <a:off x="478366" y="1799167"/>
            <a:ext cx="3313643" cy="4373033"/>
          </a:xfrm>
        </p:spPr>
        <p:txBody>
          <a:bodyPr vert="horz" lIns="0" tIns="0" rIns="0" bIns="0" rtlCol="0" anchor="t">
            <a:noAutofit/>
          </a:bodyPr>
          <a:lstStyle/>
          <a:p>
            <a:r>
              <a:rPr lang="en-US">
                <a:cs typeface="Calibri"/>
              </a:rPr>
              <a:t>Fragmental layer covering the lunar surface</a:t>
            </a:r>
          </a:p>
          <a:p>
            <a:r>
              <a:rPr lang="en-US">
                <a:cs typeface="Calibri"/>
              </a:rPr>
              <a:t>Independent of rock size or composition</a:t>
            </a:r>
          </a:p>
          <a:p>
            <a:endParaRPr lang="en-US">
              <a:cs typeface="Calibri"/>
            </a:endParaRPr>
          </a:p>
        </p:txBody>
      </p:sp>
      <p:sp>
        <p:nvSpPr>
          <p:cNvPr id="3" name="Footer Placeholder 2">
            <a:extLst>
              <a:ext uri="{FF2B5EF4-FFF2-40B4-BE49-F238E27FC236}">
                <a16:creationId xmlns:a16="http://schemas.microsoft.com/office/drawing/2014/main" id="{76F12C80-32E2-139D-52AB-B4BCDF3BAF0A}"/>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6BD9FFB0-AB54-3A8B-6191-62875BB53866}"/>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6" name="Text Placeholder 5">
            <a:extLst>
              <a:ext uri="{FF2B5EF4-FFF2-40B4-BE49-F238E27FC236}">
                <a16:creationId xmlns:a16="http://schemas.microsoft.com/office/drawing/2014/main" id="{D2BB8AF1-2F80-3851-A069-3E488394D7CA}"/>
              </a:ext>
            </a:extLst>
          </p:cNvPr>
          <p:cNvSpPr>
            <a:spLocks noGrp="1"/>
          </p:cNvSpPr>
          <p:nvPr>
            <p:ph type="body" sz="quarter" idx="13"/>
          </p:nvPr>
        </p:nvSpPr>
        <p:spPr/>
        <p:txBody>
          <a:bodyPr/>
          <a:lstStyle/>
          <a:p>
            <a:r>
              <a:rPr lang="en-US"/>
              <a:t>Peter Mougey</a:t>
            </a:r>
          </a:p>
        </p:txBody>
      </p:sp>
      <p:pic>
        <p:nvPicPr>
          <p:cNvPr id="7" name="Picture 6" descr="A close-up of a rock&#10;&#10;Description automatically generated">
            <a:extLst>
              <a:ext uri="{FF2B5EF4-FFF2-40B4-BE49-F238E27FC236}">
                <a16:creationId xmlns:a16="http://schemas.microsoft.com/office/drawing/2014/main" id="{60626F2D-A9A7-A4A8-8D84-18BFF5FE3F81}"/>
              </a:ext>
            </a:extLst>
          </p:cNvPr>
          <p:cNvPicPr>
            <a:picLocks noChangeAspect="1"/>
          </p:cNvPicPr>
          <p:nvPr/>
        </p:nvPicPr>
        <p:blipFill>
          <a:blip r:embed="rId3"/>
          <a:stretch>
            <a:fillRect/>
          </a:stretch>
        </p:blipFill>
        <p:spPr>
          <a:xfrm>
            <a:off x="475714" y="4234481"/>
            <a:ext cx="4518527" cy="1500349"/>
          </a:xfrm>
          <a:prstGeom prst="rect">
            <a:avLst/>
          </a:prstGeom>
        </p:spPr>
      </p:pic>
      <p:pic>
        <p:nvPicPr>
          <p:cNvPr id="8" name="Picture 7" descr="A diagram of a crust&#10;&#10;Description automatically generated">
            <a:extLst>
              <a:ext uri="{FF2B5EF4-FFF2-40B4-BE49-F238E27FC236}">
                <a16:creationId xmlns:a16="http://schemas.microsoft.com/office/drawing/2014/main" id="{E345C64B-CC85-AE93-9CF1-5672B79B4CC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2000" contrast="36000"/>
                    </a14:imgEffect>
                  </a14:imgLayer>
                </a14:imgProps>
              </a:ext>
            </a:extLst>
          </a:blip>
          <a:stretch>
            <a:fillRect/>
          </a:stretch>
        </p:blipFill>
        <p:spPr>
          <a:xfrm>
            <a:off x="5513698" y="989159"/>
            <a:ext cx="4518527" cy="5013534"/>
          </a:xfrm>
          <a:prstGeom prst="rect">
            <a:avLst/>
          </a:prstGeom>
        </p:spPr>
      </p:pic>
      <p:sp>
        <p:nvSpPr>
          <p:cNvPr id="9" name="Title 18">
            <a:extLst>
              <a:ext uri="{FF2B5EF4-FFF2-40B4-BE49-F238E27FC236}">
                <a16:creationId xmlns:a16="http://schemas.microsoft.com/office/drawing/2014/main" id="{229E8D1A-94D3-4C4F-EF8C-8A8F64FC31F9}"/>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Regolith</a:t>
            </a:r>
          </a:p>
        </p:txBody>
      </p:sp>
    </p:spTree>
    <p:extLst>
      <p:ext uri="{BB962C8B-B14F-4D97-AF65-F5344CB8AC3E}">
        <p14:creationId xmlns:p14="http://schemas.microsoft.com/office/powerpoint/2010/main" val="388935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23" name="Content Placeholder 4">
            <a:extLst>
              <a:ext uri="{FF2B5EF4-FFF2-40B4-BE49-F238E27FC236}">
                <a16:creationId xmlns:a16="http://schemas.microsoft.com/office/drawing/2014/main" id="{F04D3CAD-109F-64FF-24C3-21DB5A57C396}"/>
              </a:ext>
            </a:extLst>
          </p:cNvPr>
          <p:cNvSpPr>
            <a:spLocks noGrp="1"/>
          </p:cNvSpPr>
          <p:nvPr>
            <p:ph idx="1"/>
          </p:nvPr>
        </p:nvSpPr>
        <p:spPr>
          <a:xfrm>
            <a:off x="440059" y="1488039"/>
            <a:ext cx="5429540" cy="4346575"/>
          </a:xfrm>
        </p:spPr>
        <p:txBody>
          <a:bodyPr vert="horz" lIns="0" tIns="0" rIns="0" bIns="0" rtlCol="0" anchor="t">
            <a:normAutofit/>
          </a:bodyPr>
          <a:lstStyle/>
          <a:p>
            <a:r>
              <a:rPr lang="en-US">
                <a:cs typeface="Calibri"/>
              </a:rPr>
              <a:t>Fine particles of the lunar regolith</a:t>
            </a:r>
          </a:p>
          <a:p>
            <a:r>
              <a:rPr lang="en-US">
                <a:cs typeface="Calibri"/>
              </a:rPr>
              <a:t>Average size is ~100 µm</a:t>
            </a:r>
          </a:p>
          <a:p>
            <a:r>
              <a:rPr lang="en-US" sz="2800">
                <a:cs typeface="Calibri"/>
              </a:rPr>
              <a:t>Average density is 1.5 g/cm</a:t>
            </a:r>
            <a:r>
              <a:rPr lang="en-US" sz="2800" baseline="30000">
                <a:cs typeface="Calibri"/>
              </a:rPr>
              <a:t>3</a:t>
            </a:r>
            <a:endParaRPr lang="en-US" sz="2800">
              <a:cs typeface="Calibri"/>
            </a:endParaRPr>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a:t>
            </a:fld>
            <a:endParaRPr lang="en-US"/>
          </a:p>
        </p:txBody>
      </p:sp>
      <p:sp>
        <p:nvSpPr>
          <p:cNvPr id="6" name="Text Placeholder 5">
            <a:extLst>
              <a:ext uri="{FF2B5EF4-FFF2-40B4-BE49-F238E27FC236}">
                <a16:creationId xmlns:a16="http://schemas.microsoft.com/office/drawing/2014/main" id="{16EE03C1-B50E-415D-93AC-68471C35E050}"/>
              </a:ext>
            </a:extLst>
          </p:cNvPr>
          <p:cNvSpPr>
            <a:spLocks noGrp="1"/>
          </p:cNvSpPr>
          <p:nvPr>
            <p:ph type="body" sz="quarter" idx="13"/>
          </p:nvPr>
        </p:nvSpPr>
        <p:spPr>
          <a:xfrm>
            <a:off x="10668000" y="0"/>
            <a:ext cx="1524000" cy="746858"/>
          </a:xfrm>
        </p:spPr>
        <p:txBody>
          <a:bodyPr/>
          <a:lstStyle/>
          <a:p>
            <a:r>
              <a:rPr lang="en-US"/>
              <a:t>Peter Mougey</a:t>
            </a:r>
          </a:p>
        </p:txBody>
      </p:sp>
      <p:pic>
        <p:nvPicPr>
          <p:cNvPr id="8" name="Picture 7" descr="A close-up of a rock&#10;&#10;Description automatically generated">
            <a:extLst>
              <a:ext uri="{FF2B5EF4-FFF2-40B4-BE49-F238E27FC236}">
                <a16:creationId xmlns:a16="http://schemas.microsoft.com/office/drawing/2014/main" id="{7B43EEAB-0A2A-997F-B271-C469358959B0}"/>
              </a:ext>
            </a:extLst>
          </p:cNvPr>
          <p:cNvPicPr>
            <a:picLocks noChangeAspect="1"/>
          </p:cNvPicPr>
          <p:nvPr/>
        </p:nvPicPr>
        <p:blipFill>
          <a:blip r:embed="rId2"/>
          <a:stretch>
            <a:fillRect/>
          </a:stretch>
        </p:blipFill>
        <p:spPr>
          <a:xfrm>
            <a:off x="5987433" y="1488039"/>
            <a:ext cx="4100209" cy="4346574"/>
          </a:xfrm>
          <a:prstGeom prst="rect">
            <a:avLst/>
          </a:prstGeom>
        </p:spPr>
      </p:pic>
      <p:sp>
        <p:nvSpPr>
          <p:cNvPr id="5" name="Title 18">
            <a:extLst>
              <a:ext uri="{FF2B5EF4-FFF2-40B4-BE49-F238E27FC236}">
                <a16:creationId xmlns:a16="http://schemas.microsoft.com/office/drawing/2014/main" id="{74FFF53D-E181-9869-2613-A5D6E071B322}"/>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Dust</a:t>
            </a:r>
          </a:p>
        </p:txBody>
      </p:sp>
    </p:spTree>
    <p:extLst>
      <p:ext uri="{BB962C8B-B14F-4D97-AF65-F5344CB8AC3E}">
        <p14:creationId xmlns:p14="http://schemas.microsoft.com/office/powerpoint/2010/main" val="230234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700050-257B-F0E6-A6CC-EA8E8D5A9792}"/>
              </a:ext>
            </a:extLst>
          </p:cNvPr>
          <p:cNvPicPr>
            <a:picLocks noChangeAspect="1"/>
          </p:cNvPicPr>
          <p:nvPr/>
        </p:nvPicPr>
        <p:blipFill>
          <a:blip r:embed="rId2"/>
          <a:srcRect l="7772" r="11966"/>
          <a:stretch/>
        </p:blipFill>
        <p:spPr>
          <a:xfrm>
            <a:off x="457200" y="1825625"/>
            <a:ext cx="4800599" cy="4351338"/>
          </a:xfrm>
          <a:prstGeom prst="rect">
            <a:avLst/>
          </a:prstGeom>
          <a:noFill/>
        </p:spPr>
      </p:pic>
      <p:pic>
        <p:nvPicPr>
          <p:cNvPr id="2" name="Picture 1" descr="A transparent box with wires and wires inside&#10;&#10;Description automatically generated">
            <a:extLst>
              <a:ext uri="{FF2B5EF4-FFF2-40B4-BE49-F238E27FC236}">
                <a16:creationId xmlns:a16="http://schemas.microsoft.com/office/drawing/2014/main" id="{C32F4CC1-E603-5FCB-324A-F650E9D1274B}"/>
              </a:ext>
            </a:extLst>
          </p:cNvPr>
          <p:cNvPicPr>
            <a:picLocks noChangeAspect="1"/>
          </p:cNvPicPr>
          <p:nvPr/>
        </p:nvPicPr>
        <p:blipFill>
          <a:blip r:embed="rId3"/>
          <a:srcRect t="13891" r="-1" b="-1"/>
          <a:stretch/>
        </p:blipFill>
        <p:spPr>
          <a:xfrm>
            <a:off x="5410200" y="1825625"/>
            <a:ext cx="4800598" cy="4351338"/>
          </a:xfrm>
          <a:prstGeom prst="rect">
            <a:avLst/>
          </a:prstGeom>
          <a:noFill/>
        </p:spPr>
      </p:pic>
      <p:sp>
        <p:nvSpPr>
          <p:cNvPr id="3" name="Footer Placeholder 2">
            <a:extLst>
              <a:ext uri="{FF2B5EF4-FFF2-40B4-BE49-F238E27FC236}">
                <a16:creationId xmlns:a16="http://schemas.microsoft.com/office/drawing/2014/main" id="{8E47BBDC-1796-BD12-46A2-58C402369C78}"/>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pPr>
              <a:spcAft>
                <a:spcPts val="600"/>
              </a:spcAft>
            </a:pPr>
            <a:r>
              <a:rPr lang="en-US" kern="1200"/>
              <a:t>Department of Mechanical Engineering</a:t>
            </a:r>
          </a:p>
        </p:txBody>
      </p:sp>
      <p:sp>
        <p:nvSpPr>
          <p:cNvPr id="4" name="Slide Number Placeholder 3">
            <a:extLst>
              <a:ext uri="{FF2B5EF4-FFF2-40B4-BE49-F238E27FC236}">
                <a16:creationId xmlns:a16="http://schemas.microsoft.com/office/drawing/2014/main" id="{2B5426AC-BFDB-4490-25CC-0DC48583A4B3}"/>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8</a:t>
            </a:fld>
            <a:endParaRPr lang="en-US"/>
          </a:p>
        </p:txBody>
      </p:sp>
      <p:sp>
        <p:nvSpPr>
          <p:cNvPr id="11" name="Text Placeholder 5">
            <a:extLst>
              <a:ext uri="{FF2B5EF4-FFF2-40B4-BE49-F238E27FC236}">
                <a16:creationId xmlns:a16="http://schemas.microsoft.com/office/drawing/2014/main" id="{6B07F236-9190-4198-18FD-FF78544DA622}"/>
              </a:ext>
            </a:extLst>
          </p:cNvPr>
          <p:cNvSpPr txBox="1">
            <a:spLocks/>
          </p:cNvSpPr>
          <p:nvPr/>
        </p:nvSpPr>
        <p:spPr>
          <a:xfrm>
            <a:off x="10668000" y="0"/>
            <a:ext cx="1524000" cy="746858"/>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Peter Mougey</a:t>
            </a:r>
          </a:p>
        </p:txBody>
      </p:sp>
      <p:sp>
        <p:nvSpPr>
          <p:cNvPr id="7" name="Title 18">
            <a:extLst>
              <a:ext uri="{FF2B5EF4-FFF2-40B4-BE49-F238E27FC236}">
                <a16:creationId xmlns:a16="http://schemas.microsoft.com/office/drawing/2014/main" id="{F4DF4AD8-FA16-AA17-51DA-9CD9C2580D10}"/>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dirty="0"/>
              <a:t>Project Background:</a:t>
            </a:r>
          </a:p>
          <a:p>
            <a:pPr>
              <a:spcBef>
                <a:spcPts val="0"/>
              </a:spcBef>
            </a:pPr>
            <a:r>
              <a:rPr lang="en-US" sz="2800"/>
              <a:t>NASA-JSC &amp; JSEG</a:t>
            </a:r>
            <a:r>
              <a:rPr lang="en-US" sz="2800" dirty="0"/>
              <a:t> Glovebox</a:t>
            </a:r>
          </a:p>
        </p:txBody>
      </p:sp>
    </p:spTree>
    <p:extLst>
      <p:ext uri="{BB962C8B-B14F-4D97-AF65-F5344CB8AC3E}">
        <p14:creationId xmlns:p14="http://schemas.microsoft.com/office/powerpoint/2010/main" val="1215193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9</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Peter Mougey</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E3D2B767-A491-70C8-F2D1-12D301D0522D}"/>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Tree>
    <p:extLst>
      <p:ext uri="{BB962C8B-B14F-4D97-AF65-F5344CB8AC3E}">
        <p14:creationId xmlns:p14="http://schemas.microsoft.com/office/powerpoint/2010/main" val="32756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EML 4551-2 2024 Widescreen 240819</Template>
  <TotalTime>0</TotalTime>
  <Words>2506</Words>
  <Application>Microsoft Office PowerPoint</Application>
  <PresentationFormat>Widescreen</PresentationFormat>
  <Paragraphs>412</Paragraphs>
  <Slides>33</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Arial Black</vt:lpstr>
      <vt:lpstr>Arial,Sans-Serif</vt:lpstr>
      <vt:lpstr>Calibri</vt:lpstr>
      <vt:lpstr>Times New Roman</vt:lpstr>
      <vt:lpstr>Orange with Logo</vt:lpstr>
      <vt:lpstr>Garnet with Logo</vt:lpstr>
      <vt:lpstr>Team 516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Anticipating Challenges: Targets and Metrics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Floor is open for any questions or feedback!</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516</dc:title>
  <dc:creator>Shayne McConomy</dc:creator>
  <cp:lastModifiedBy>Peter Mougey</cp:lastModifiedBy>
  <cp:revision>8</cp:revision>
  <dcterms:created xsi:type="dcterms:W3CDTF">2024-09-24T19:25:48Z</dcterms:created>
  <dcterms:modified xsi:type="dcterms:W3CDTF">2025-02-20T19:55:53Z</dcterms:modified>
</cp:coreProperties>
</file>